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4" r:id="rId6"/>
    <p:sldId id="265" r:id="rId7"/>
    <p:sldId id="266" r:id="rId8"/>
    <p:sldId id="260" r:id="rId9"/>
    <p:sldId id="261" r:id="rId10"/>
    <p:sldId id="262" r:id="rId11"/>
    <p:sldId id="263" r:id="rId12"/>
  </p:sldIdLst>
  <p:sldSz cx="14630400" cy="8229600"/>
  <p:notesSz cx="8229600" cy="14630400"/>
  <p:embeddedFontLst>
    <p:embeddedFont>
      <p:font typeface="Open Sans" panose="020B0606030504020204" pitchFamily="3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CFA"/>
    <a:srgbClr val="443728"/>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2687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txBody>
          <a:bodyPr/>
          <a:lstStyle/>
          <a:p>
            <a:endParaRPr lang="en-US"/>
          </a:p>
        </p:txBody>
      </p:sp>
      <p:sp>
        <p:nvSpPr>
          <p:cNvPr id="3" name="Shape 1"/>
          <p:cNvSpPr/>
          <p:nvPr/>
        </p:nvSpPr>
        <p:spPr>
          <a:xfrm>
            <a:off x="0" y="0"/>
            <a:ext cx="14630400" cy="8229600"/>
          </a:xfrm>
          <a:prstGeom prst="rect">
            <a:avLst/>
          </a:prstGeom>
          <a:solidFill>
            <a:srgbClr val="FFFCFA"/>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30.png"/><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svg"/></Relationships>
</file>

<file path=ppt/slides/_rels/slide4.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 Id="rId9"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89" y="1144016"/>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Revolutionizing Healthcare: The Rise of IoT-Based Portable Health Monitoring Systems</a:t>
            </a:r>
            <a:endParaRPr lang="en-US" sz="4450" dirty="0"/>
          </a:p>
        </p:txBody>
      </p:sp>
      <p:sp>
        <p:nvSpPr>
          <p:cNvPr id="4" name="Text 1"/>
          <p:cNvSpPr/>
          <p:nvPr/>
        </p:nvSpPr>
        <p:spPr>
          <a:xfrm>
            <a:off x="793790" y="4803696"/>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Discover how Internet of Things technology is transforming patient care through continuous, real-time health monitoring that's accessible anywhere, anytime.</a:t>
            </a:r>
            <a:endParaRPr lang="en-US" sz="1750" dirty="0"/>
          </a:p>
        </p:txBody>
      </p:sp>
      <p:sp>
        <p:nvSpPr>
          <p:cNvPr id="5" name="TextBox 4">
            <a:extLst>
              <a:ext uri="{FF2B5EF4-FFF2-40B4-BE49-F238E27FC236}">
                <a16:creationId xmlns:a16="http://schemas.microsoft.com/office/drawing/2014/main" id="{7752ADB6-DD58-DF60-3233-53A65A5C5F3C}"/>
              </a:ext>
            </a:extLst>
          </p:cNvPr>
          <p:cNvSpPr txBox="1"/>
          <p:nvPr/>
        </p:nvSpPr>
        <p:spPr>
          <a:xfrm>
            <a:off x="793790" y="6322741"/>
            <a:ext cx="6967459" cy="1200329"/>
          </a:xfrm>
          <a:prstGeom prst="rect">
            <a:avLst/>
          </a:prstGeom>
          <a:noFill/>
        </p:spPr>
        <p:txBody>
          <a:bodyPr wrap="square" rtlCol="0">
            <a:spAutoFit/>
          </a:bodyPr>
          <a:lstStyle/>
          <a:p>
            <a:r>
              <a:rPr lang="en-US" dirty="0"/>
              <a:t>By:-   Gaurav Singh Rana   (3)     (12324801)</a:t>
            </a:r>
          </a:p>
          <a:p>
            <a:r>
              <a:rPr lang="en-US" dirty="0"/>
              <a:t>          Vivek Kumar    (7)     (12325500)</a:t>
            </a:r>
          </a:p>
          <a:p>
            <a:r>
              <a:rPr lang="en-US" dirty="0"/>
              <a:t>          Hemant Kumar    (4)    (12324886)</a:t>
            </a:r>
          </a:p>
          <a:p>
            <a:r>
              <a:rPr lang="en-US" dirty="0"/>
              <a:t>          Subham Kumar    (10)     (12326211)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160746"/>
            <a:ext cx="7551301"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Applications: Where IoT Shines</a:t>
            </a:r>
            <a:endParaRPr lang="en-US" sz="4450" dirty="0"/>
          </a:p>
        </p:txBody>
      </p:sp>
      <p:sp>
        <p:nvSpPr>
          <p:cNvPr id="3" name="Shape 1"/>
          <p:cNvSpPr/>
          <p:nvPr/>
        </p:nvSpPr>
        <p:spPr>
          <a:xfrm>
            <a:off x="793790" y="3323153"/>
            <a:ext cx="510302" cy="510302"/>
          </a:xfrm>
          <a:prstGeom prst="roundRect">
            <a:avLst>
              <a:gd name="adj" fmla="val 18669"/>
            </a:avLst>
          </a:prstGeom>
          <a:solidFill>
            <a:srgbClr val="EBE2E0"/>
          </a:solidFill>
          <a:ln w="7620">
            <a:solidFill>
              <a:srgbClr val="D1C8C6"/>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878860" y="3408164"/>
            <a:ext cx="340162" cy="340162"/>
          </a:xfrm>
          <a:prstGeom prst="rect">
            <a:avLst/>
          </a:prstGeom>
        </p:spPr>
      </p:pic>
      <p:sp>
        <p:nvSpPr>
          <p:cNvPr id="5" name="Text 2"/>
          <p:cNvSpPr/>
          <p:nvPr/>
        </p:nvSpPr>
        <p:spPr>
          <a:xfrm>
            <a:off x="1530906" y="340102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Hospital Settings</a:t>
            </a:r>
            <a:endParaRPr lang="en-US" sz="2200" dirty="0"/>
          </a:p>
        </p:txBody>
      </p:sp>
      <p:sp>
        <p:nvSpPr>
          <p:cNvPr id="6" name="Text 3"/>
          <p:cNvSpPr/>
          <p:nvPr/>
        </p:nvSpPr>
        <p:spPr>
          <a:xfrm>
            <a:off x="1530906" y="3891439"/>
            <a:ext cx="3421499" cy="1814513"/>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Continuous monitoring of patients in ICUs and general wards, freeing up healthcare staff while maintaining vigilant oversight of critical vital signs.</a:t>
            </a:r>
            <a:endParaRPr lang="en-US" sz="1750" dirty="0"/>
          </a:p>
        </p:txBody>
      </p:sp>
      <p:sp>
        <p:nvSpPr>
          <p:cNvPr id="7" name="Shape 4"/>
          <p:cNvSpPr/>
          <p:nvPr/>
        </p:nvSpPr>
        <p:spPr>
          <a:xfrm>
            <a:off x="5235893" y="3323153"/>
            <a:ext cx="510302" cy="510302"/>
          </a:xfrm>
          <a:prstGeom prst="roundRect">
            <a:avLst>
              <a:gd name="adj" fmla="val 18669"/>
            </a:avLst>
          </a:prstGeom>
          <a:solidFill>
            <a:srgbClr val="EBE2E0"/>
          </a:solidFill>
          <a:ln w="7620">
            <a:solidFill>
              <a:srgbClr val="D1C8C6"/>
            </a:solidFill>
            <a:prstDash val="solid"/>
          </a:ln>
        </p:spPr>
        <p:txBody>
          <a:bodyPr/>
          <a:lstStyle/>
          <a:p>
            <a:endParaRPr lang="en-US"/>
          </a:p>
        </p:txBody>
      </p:sp>
      <p:pic>
        <p:nvPicPr>
          <p:cNvPr id="8" name="Image 1" descr="preencoded.png"/>
          <p:cNvPicPr>
            <a:picLocks noChangeAspect="1"/>
          </p:cNvPicPr>
          <p:nvPr/>
        </p:nvPicPr>
        <p:blipFill>
          <a:blip r:embed="rId4"/>
          <a:stretch>
            <a:fillRect/>
          </a:stretch>
        </p:blipFill>
        <p:spPr>
          <a:xfrm>
            <a:off x="5320963" y="3408164"/>
            <a:ext cx="340162" cy="340162"/>
          </a:xfrm>
          <a:prstGeom prst="rect">
            <a:avLst/>
          </a:prstGeom>
        </p:spPr>
      </p:pic>
      <p:sp>
        <p:nvSpPr>
          <p:cNvPr id="9" name="Text 5"/>
          <p:cNvSpPr/>
          <p:nvPr/>
        </p:nvSpPr>
        <p:spPr>
          <a:xfrm>
            <a:off x="5973008" y="340102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Home Healthcare</a:t>
            </a:r>
            <a:endParaRPr lang="en-US" sz="2200" dirty="0"/>
          </a:p>
        </p:txBody>
      </p:sp>
      <p:sp>
        <p:nvSpPr>
          <p:cNvPr id="10" name="Text 6"/>
          <p:cNvSpPr/>
          <p:nvPr/>
        </p:nvSpPr>
        <p:spPr>
          <a:xfrm>
            <a:off x="5973008" y="3891439"/>
            <a:ext cx="3421499" cy="217741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Empowering elderly individuals and those with chronic conditions to live independently while receiving professional monitoring and support remotely.</a:t>
            </a:r>
            <a:endParaRPr lang="en-US" sz="1750" dirty="0"/>
          </a:p>
        </p:txBody>
      </p:sp>
      <p:sp>
        <p:nvSpPr>
          <p:cNvPr id="11" name="Shape 7"/>
          <p:cNvSpPr/>
          <p:nvPr/>
        </p:nvSpPr>
        <p:spPr>
          <a:xfrm>
            <a:off x="9677995" y="3323153"/>
            <a:ext cx="510302" cy="510302"/>
          </a:xfrm>
          <a:prstGeom prst="roundRect">
            <a:avLst>
              <a:gd name="adj" fmla="val 18669"/>
            </a:avLst>
          </a:prstGeom>
          <a:solidFill>
            <a:srgbClr val="EBE2E0"/>
          </a:solidFill>
          <a:ln w="7620">
            <a:solidFill>
              <a:srgbClr val="D1C8C6"/>
            </a:solidFill>
            <a:prstDash val="solid"/>
          </a:ln>
        </p:spPr>
        <p:txBody>
          <a:bodyPr/>
          <a:lstStyle/>
          <a:p>
            <a:endParaRPr lang="en-US"/>
          </a:p>
        </p:txBody>
      </p:sp>
      <p:pic>
        <p:nvPicPr>
          <p:cNvPr id="12" name="Image 2" descr="preencoded.png"/>
          <p:cNvPicPr>
            <a:picLocks noChangeAspect="1"/>
          </p:cNvPicPr>
          <p:nvPr/>
        </p:nvPicPr>
        <p:blipFill>
          <a:blip r:embed="rId5"/>
          <a:stretch>
            <a:fillRect/>
          </a:stretch>
        </p:blipFill>
        <p:spPr>
          <a:xfrm>
            <a:off x="9763065" y="3408164"/>
            <a:ext cx="340162" cy="340162"/>
          </a:xfrm>
          <a:prstGeom prst="rect">
            <a:avLst/>
          </a:prstGeom>
        </p:spPr>
      </p:pic>
      <p:sp>
        <p:nvSpPr>
          <p:cNvPr id="13" name="Text 8"/>
          <p:cNvSpPr/>
          <p:nvPr/>
        </p:nvSpPr>
        <p:spPr>
          <a:xfrm>
            <a:off x="10415111" y="340102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Daily Wellness</a:t>
            </a:r>
            <a:endParaRPr lang="en-US" sz="2200" dirty="0"/>
          </a:p>
        </p:txBody>
      </p:sp>
      <p:sp>
        <p:nvSpPr>
          <p:cNvPr id="14" name="Text 9"/>
          <p:cNvSpPr/>
          <p:nvPr/>
        </p:nvSpPr>
        <p:spPr>
          <a:xfrm>
            <a:off x="10415111" y="3891439"/>
            <a:ext cx="3421499" cy="217741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Fitness tracking and wellness monitoring for health-conscious individuals, providing insights into activity levels, sleep patterns, and overall health metrics.</a:t>
            </a:r>
            <a:endParaRPr lang="en-US" sz="1750" dirty="0"/>
          </a:p>
        </p:txBody>
      </p:sp>
      <p:sp>
        <p:nvSpPr>
          <p:cNvPr id="15" name="Rectangle: Rounded Corners 14">
            <a:extLst>
              <a:ext uri="{FF2B5EF4-FFF2-40B4-BE49-F238E27FC236}">
                <a16:creationId xmlns:a16="http://schemas.microsoft.com/office/drawing/2014/main" id="{F0ED3033-3AD5-254C-85C5-ECE7D2FCBAB2}"/>
              </a:ext>
            </a:extLst>
          </p:cNvPr>
          <p:cNvSpPr/>
          <p:nvPr/>
        </p:nvSpPr>
        <p:spPr>
          <a:xfrm>
            <a:off x="12667785" y="7681281"/>
            <a:ext cx="1851103" cy="406003"/>
          </a:xfrm>
          <a:prstGeom prst="roundRect">
            <a:avLst/>
          </a:prstGeom>
          <a:solidFill>
            <a:srgbClr val="FFFCFA"/>
          </a:solidFill>
          <a:ln>
            <a:solidFill>
              <a:srgbClr val="FFFC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44341" y="349091"/>
            <a:ext cx="4475440" cy="396716"/>
          </a:xfrm>
          <a:prstGeom prst="rect">
            <a:avLst/>
          </a:prstGeom>
          <a:noFill/>
          <a:ln/>
        </p:spPr>
        <p:txBody>
          <a:bodyPr wrap="none" lIns="0" tIns="0" rIns="0" bIns="0" rtlCol="0" anchor="t"/>
          <a:lstStyle/>
          <a:p>
            <a:pPr marL="0" indent="0" algn="l">
              <a:lnSpc>
                <a:spcPts val="3100"/>
              </a:lnSpc>
              <a:buNone/>
            </a:pPr>
            <a:r>
              <a:rPr lang="en-US" sz="4450" b="1" dirty="0">
                <a:solidFill>
                  <a:srgbClr val="443728"/>
                </a:solidFill>
                <a:latin typeface="Crimson Pro Bold" pitchFamily="34" charset="0"/>
                <a:ea typeface="Crimson Pro Bold" pitchFamily="34" charset="-122"/>
                <a:cs typeface="Crimson Pro Bold" pitchFamily="34" charset="-120"/>
              </a:rPr>
              <a:t>Challenges and Future Directions</a:t>
            </a:r>
            <a:endParaRPr lang="en-US" sz="4450" dirty="0"/>
          </a:p>
        </p:txBody>
      </p:sp>
      <p:sp>
        <p:nvSpPr>
          <p:cNvPr id="3" name="Text 1"/>
          <p:cNvSpPr/>
          <p:nvPr/>
        </p:nvSpPr>
        <p:spPr>
          <a:xfrm>
            <a:off x="444341" y="1063109"/>
            <a:ext cx="1904524" cy="238125"/>
          </a:xfrm>
          <a:prstGeom prst="rect">
            <a:avLst/>
          </a:prstGeom>
          <a:noFill/>
          <a:ln/>
        </p:spPr>
        <p:txBody>
          <a:bodyPr wrap="none" lIns="0" tIns="0" rIns="0" bIns="0" rtlCol="0" anchor="t"/>
          <a:lstStyle/>
          <a:p>
            <a:pPr marL="0" indent="0" algn="l">
              <a:lnSpc>
                <a:spcPts val="1850"/>
              </a:lnSpc>
              <a:buNone/>
            </a:pPr>
            <a:r>
              <a:rPr lang="en-US" sz="2250" b="1" dirty="0">
                <a:solidFill>
                  <a:srgbClr val="443728"/>
                </a:solidFill>
                <a:latin typeface="Crimson Pro Bold" pitchFamily="34" charset="0"/>
                <a:ea typeface="Crimson Pro Bold" pitchFamily="34" charset="-122"/>
                <a:cs typeface="Crimson Pro Bold" pitchFamily="34" charset="-120"/>
              </a:rPr>
              <a:t>Current Challenges</a:t>
            </a:r>
            <a:endParaRPr lang="en-US" sz="2250" dirty="0"/>
          </a:p>
        </p:txBody>
      </p:sp>
      <p:sp>
        <p:nvSpPr>
          <p:cNvPr id="4" name="Shape 2"/>
          <p:cNvSpPr/>
          <p:nvPr/>
        </p:nvSpPr>
        <p:spPr>
          <a:xfrm>
            <a:off x="444341" y="1443990"/>
            <a:ext cx="285631" cy="261759"/>
          </a:xfrm>
          <a:prstGeom prst="roundRect">
            <a:avLst>
              <a:gd name="adj" fmla="val 18670"/>
            </a:avLst>
          </a:prstGeom>
          <a:solidFill>
            <a:srgbClr val="EBE2E0"/>
          </a:solidFill>
          <a:ln w="7620">
            <a:solidFill>
              <a:srgbClr val="D1C8C6"/>
            </a:solidFill>
            <a:prstDash val="solid"/>
          </a:ln>
        </p:spPr>
        <p:txBody>
          <a:bodyPr/>
          <a:lstStyle/>
          <a:p>
            <a:endParaRPr lang="en-US"/>
          </a:p>
        </p:txBody>
      </p:sp>
      <p:sp>
        <p:nvSpPr>
          <p:cNvPr id="5" name="Text 3"/>
          <p:cNvSpPr/>
          <p:nvPr/>
        </p:nvSpPr>
        <p:spPr>
          <a:xfrm>
            <a:off x="491907" y="1467743"/>
            <a:ext cx="190381" cy="238006"/>
          </a:xfrm>
          <a:prstGeom prst="rect">
            <a:avLst/>
          </a:prstGeom>
          <a:noFill/>
          <a:ln/>
        </p:spPr>
        <p:txBody>
          <a:bodyPr wrap="none" lIns="0" tIns="0" rIns="0" bIns="0" rtlCol="0" anchor="t"/>
          <a:lstStyle/>
          <a:p>
            <a:pPr marL="0" indent="0" algn="ctr">
              <a:lnSpc>
                <a:spcPts val="1450"/>
              </a:lnSpc>
              <a:buNone/>
            </a:pPr>
            <a:r>
              <a:rPr lang="en-US" sz="1450" b="1" dirty="0">
                <a:solidFill>
                  <a:srgbClr val="443728"/>
                </a:solidFill>
                <a:latin typeface="Crimson Pro Bold" pitchFamily="34" charset="0"/>
                <a:ea typeface="Crimson Pro Bold" pitchFamily="34" charset="-122"/>
                <a:cs typeface="Crimson Pro Bold" pitchFamily="34" charset="-120"/>
              </a:rPr>
              <a:t>1</a:t>
            </a:r>
            <a:endParaRPr lang="en-US" sz="1450" dirty="0"/>
          </a:p>
        </p:txBody>
      </p:sp>
      <p:sp>
        <p:nvSpPr>
          <p:cNvPr id="6" name="Text 4"/>
          <p:cNvSpPr/>
          <p:nvPr/>
        </p:nvSpPr>
        <p:spPr>
          <a:xfrm>
            <a:off x="856893" y="1487567"/>
            <a:ext cx="1587103" cy="198358"/>
          </a:xfrm>
          <a:prstGeom prst="rect">
            <a:avLst/>
          </a:prstGeom>
          <a:noFill/>
          <a:ln/>
        </p:spPr>
        <p:txBody>
          <a:bodyPr wrap="none" lIns="0" tIns="0" rIns="0" bIns="0" rtlCol="0" anchor="t"/>
          <a:lstStyle/>
          <a:p>
            <a:pPr marL="0" indent="0" algn="l">
              <a:lnSpc>
                <a:spcPts val="1550"/>
              </a:lnSpc>
              <a:buNone/>
            </a:pPr>
            <a:r>
              <a:rPr lang="en-US" sz="2250" b="1" dirty="0">
                <a:solidFill>
                  <a:srgbClr val="443728"/>
                </a:solidFill>
                <a:latin typeface="Crimson Pro Bold" pitchFamily="34" charset="0"/>
                <a:ea typeface="Crimson Pro Bold" pitchFamily="34" charset="-122"/>
                <a:cs typeface="Crimson Pro Bold" pitchFamily="34" charset="-120"/>
              </a:rPr>
              <a:t>Data Security &amp; Privacy</a:t>
            </a:r>
            <a:endParaRPr lang="en-US" sz="2250" dirty="0"/>
          </a:p>
        </p:txBody>
      </p:sp>
      <p:sp>
        <p:nvSpPr>
          <p:cNvPr id="7" name="Text 5"/>
          <p:cNvSpPr/>
          <p:nvPr/>
        </p:nvSpPr>
        <p:spPr>
          <a:xfrm>
            <a:off x="856893" y="1812846"/>
            <a:ext cx="6303407" cy="406003"/>
          </a:xfrm>
          <a:prstGeom prst="rect">
            <a:avLst/>
          </a:prstGeom>
          <a:noFill/>
          <a:ln/>
        </p:spPr>
        <p:txBody>
          <a:bodyPr wrap="square" lIns="0" tIns="0" rIns="0" bIns="0" rtlCol="0" anchor="t"/>
          <a:lstStyle/>
          <a:p>
            <a:pPr marL="0" indent="0" algn="l">
              <a:lnSpc>
                <a:spcPts val="1550"/>
              </a:lnSpc>
              <a:buNone/>
            </a:pPr>
            <a:r>
              <a:rPr lang="en-US" sz="1750" dirty="0">
                <a:solidFill>
                  <a:srgbClr val="443728"/>
                </a:solidFill>
                <a:latin typeface="Open Sans" pitchFamily="34" charset="0"/>
                <a:ea typeface="Open Sans" pitchFamily="34" charset="-122"/>
                <a:cs typeface="Open Sans" pitchFamily="34" charset="-120"/>
              </a:rPr>
              <a:t>Protecting sensitive health information remains a critical concern requiring robust encryption and compliance with healthcare regulations.</a:t>
            </a:r>
          </a:p>
          <a:p>
            <a:pPr marL="0" indent="0" algn="l">
              <a:lnSpc>
                <a:spcPts val="1550"/>
              </a:lnSpc>
              <a:buNone/>
            </a:pPr>
            <a:endParaRPr lang="en-US" sz="1750" dirty="0">
              <a:solidFill>
                <a:srgbClr val="443728"/>
              </a:solidFill>
              <a:latin typeface="Open Sans" pitchFamily="34" charset="0"/>
              <a:ea typeface="Open Sans" pitchFamily="34" charset="-122"/>
              <a:cs typeface="Open Sans" pitchFamily="34" charset="-120"/>
            </a:endParaRPr>
          </a:p>
          <a:p>
            <a:pPr marL="0" indent="0" algn="l">
              <a:lnSpc>
                <a:spcPts val="1550"/>
              </a:lnSpc>
              <a:buNone/>
            </a:pPr>
            <a:endParaRPr lang="en-US" sz="1750" dirty="0">
              <a:solidFill>
                <a:srgbClr val="443728"/>
              </a:solidFill>
              <a:latin typeface="Open Sans" pitchFamily="34" charset="0"/>
              <a:ea typeface="Open Sans" pitchFamily="34" charset="-122"/>
              <a:cs typeface="Open Sans" pitchFamily="34" charset="-120"/>
            </a:endParaRPr>
          </a:p>
          <a:p>
            <a:pPr marL="0" indent="0" algn="l">
              <a:lnSpc>
                <a:spcPts val="1550"/>
              </a:lnSpc>
              <a:buNone/>
            </a:pPr>
            <a:endParaRPr lang="en-US" sz="1750" dirty="0">
              <a:solidFill>
                <a:srgbClr val="443728"/>
              </a:solidFill>
              <a:latin typeface="Open Sans" pitchFamily="34" charset="0"/>
              <a:ea typeface="Open Sans" pitchFamily="34" charset="-122"/>
              <a:cs typeface="Open Sans" pitchFamily="34" charset="-120"/>
            </a:endParaRPr>
          </a:p>
          <a:p>
            <a:pPr marL="0" indent="0" algn="l">
              <a:lnSpc>
                <a:spcPts val="1550"/>
              </a:lnSpc>
              <a:buNone/>
            </a:pPr>
            <a:endParaRPr lang="en-US" sz="1750" dirty="0"/>
          </a:p>
        </p:txBody>
      </p:sp>
      <p:sp>
        <p:nvSpPr>
          <p:cNvPr id="8" name="Shape 6"/>
          <p:cNvSpPr/>
          <p:nvPr/>
        </p:nvSpPr>
        <p:spPr>
          <a:xfrm>
            <a:off x="416362" y="2612565"/>
            <a:ext cx="285631" cy="285631"/>
          </a:xfrm>
          <a:prstGeom prst="roundRect">
            <a:avLst>
              <a:gd name="adj" fmla="val 18670"/>
            </a:avLst>
          </a:prstGeom>
          <a:solidFill>
            <a:srgbClr val="EBE2E0"/>
          </a:solidFill>
          <a:ln w="7620">
            <a:solidFill>
              <a:srgbClr val="D1C8C6"/>
            </a:solidFill>
            <a:prstDash val="solid"/>
          </a:ln>
        </p:spPr>
        <p:txBody>
          <a:bodyPr/>
          <a:lstStyle/>
          <a:p>
            <a:endParaRPr lang="en-US"/>
          </a:p>
        </p:txBody>
      </p:sp>
      <p:sp>
        <p:nvSpPr>
          <p:cNvPr id="9" name="Text 7"/>
          <p:cNvSpPr/>
          <p:nvPr/>
        </p:nvSpPr>
        <p:spPr>
          <a:xfrm>
            <a:off x="463986" y="2660190"/>
            <a:ext cx="190381" cy="238006"/>
          </a:xfrm>
          <a:prstGeom prst="rect">
            <a:avLst/>
          </a:prstGeom>
          <a:noFill/>
          <a:ln/>
        </p:spPr>
        <p:txBody>
          <a:bodyPr wrap="none" lIns="0" tIns="0" rIns="0" bIns="0" rtlCol="0" anchor="t"/>
          <a:lstStyle/>
          <a:p>
            <a:pPr marL="0" indent="0" algn="ctr">
              <a:lnSpc>
                <a:spcPts val="1450"/>
              </a:lnSpc>
              <a:buNone/>
            </a:pPr>
            <a:r>
              <a:rPr lang="en-US" sz="1450" b="1" dirty="0">
                <a:solidFill>
                  <a:srgbClr val="443728"/>
                </a:solidFill>
                <a:latin typeface="Crimson Pro Bold" pitchFamily="34" charset="0"/>
                <a:ea typeface="Crimson Pro Bold" pitchFamily="34" charset="-122"/>
                <a:cs typeface="Crimson Pro Bold" pitchFamily="34" charset="-120"/>
              </a:rPr>
              <a:t>2</a:t>
            </a:r>
            <a:endParaRPr lang="en-US" sz="1450" dirty="0"/>
          </a:p>
        </p:txBody>
      </p:sp>
      <p:sp>
        <p:nvSpPr>
          <p:cNvPr id="10" name="Text 8"/>
          <p:cNvSpPr/>
          <p:nvPr/>
        </p:nvSpPr>
        <p:spPr>
          <a:xfrm>
            <a:off x="856893" y="2659142"/>
            <a:ext cx="1985724" cy="198358"/>
          </a:xfrm>
          <a:prstGeom prst="rect">
            <a:avLst/>
          </a:prstGeom>
          <a:noFill/>
          <a:ln/>
        </p:spPr>
        <p:txBody>
          <a:bodyPr wrap="none" lIns="0" tIns="0" rIns="0" bIns="0" rtlCol="0" anchor="t"/>
          <a:lstStyle/>
          <a:p>
            <a:pPr marL="0" indent="0" algn="l">
              <a:lnSpc>
                <a:spcPts val="1550"/>
              </a:lnSpc>
              <a:buNone/>
            </a:pPr>
            <a:r>
              <a:rPr lang="en-US" sz="2250" b="1" dirty="0">
                <a:solidFill>
                  <a:srgbClr val="443728"/>
                </a:solidFill>
                <a:latin typeface="Crimson Pro Bold" pitchFamily="34" charset="0"/>
                <a:ea typeface="Crimson Pro Bold" pitchFamily="34" charset="-122"/>
                <a:cs typeface="Crimson Pro Bold" pitchFamily="34" charset="-120"/>
              </a:rPr>
              <a:t>Portability &amp; User Experience</a:t>
            </a:r>
            <a:endParaRPr lang="en-US" sz="2250" dirty="0"/>
          </a:p>
        </p:txBody>
      </p:sp>
      <p:sp>
        <p:nvSpPr>
          <p:cNvPr id="11" name="Text 9"/>
          <p:cNvSpPr/>
          <p:nvPr/>
        </p:nvSpPr>
        <p:spPr>
          <a:xfrm>
            <a:off x="856893" y="3044547"/>
            <a:ext cx="6303407" cy="406003"/>
          </a:xfrm>
          <a:prstGeom prst="rect">
            <a:avLst/>
          </a:prstGeom>
          <a:noFill/>
          <a:ln/>
        </p:spPr>
        <p:txBody>
          <a:bodyPr wrap="square" lIns="0" tIns="0" rIns="0" bIns="0" rtlCol="0" anchor="t"/>
          <a:lstStyle/>
          <a:p>
            <a:pPr marL="0" indent="0" algn="l">
              <a:lnSpc>
                <a:spcPts val="1550"/>
              </a:lnSpc>
              <a:buNone/>
            </a:pPr>
            <a:r>
              <a:rPr lang="en-US" sz="1750" dirty="0">
                <a:solidFill>
                  <a:srgbClr val="443728"/>
                </a:solidFill>
                <a:latin typeface="Open Sans" pitchFamily="34" charset="0"/>
                <a:ea typeface="Open Sans" pitchFamily="34" charset="-122"/>
                <a:cs typeface="Open Sans" pitchFamily="34" charset="-120"/>
              </a:rPr>
              <a:t>Improving device comfort, battery life, and ease of use to ensure consistent patient adoption and long-term engagement.</a:t>
            </a:r>
            <a:endParaRPr lang="en-US" sz="1750" dirty="0"/>
          </a:p>
        </p:txBody>
      </p:sp>
      <p:sp>
        <p:nvSpPr>
          <p:cNvPr id="12" name="Text 10"/>
          <p:cNvSpPr/>
          <p:nvPr/>
        </p:nvSpPr>
        <p:spPr>
          <a:xfrm>
            <a:off x="7477720" y="1063109"/>
            <a:ext cx="1904524" cy="238125"/>
          </a:xfrm>
          <a:prstGeom prst="rect">
            <a:avLst/>
          </a:prstGeom>
          <a:noFill/>
          <a:ln/>
        </p:spPr>
        <p:txBody>
          <a:bodyPr wrap="none" lIns="0" tIns="0" rIns="0" bIns="0" rtlCol="0" anchor="t"/>
          <a:lstStyle/>
          <a:p>
            <a:pPr marL="0" indent="0" algn="l">
              <a:lnSpc>
                <a:spcPts val="1850"/>
              </a:lnSpc>
              <a:buNone/>
            </a:pPr>
            <a:r>
              <a:rPr lang="en-US" sz="2250" b="1" dirty="0">
                <a:solidFill>
                  <a:srgbClr val="443728"/>
                </a:solidFill>
                <a:latin typeface="Crimson Pro Bold" pitchFamily="34" charset="0"/>
                <a:ea typeface="Crimson Pro Bold" pitchFamily="34" charset="-122"/>
                <a:cs typeface="Crimson Pro Bold" pitchFamily="34" charset="-120"/>
              </a:rPr>
              <a:t>The Road Ahead</a:t>
            </a:r>
            <a:endParaRPr lang="en-US" sz="2250" dirty="0"/>
          </a:p>
        </p:txBody>
      </p:sp>
      <p:sp>
        <p:nvSpPr>
          <p:cNvPr id="13" name="Text 11"/>
          <p:cNvSpPr/>
          <p:nvPr/>
        </p:nvSpPr>
        <p:spPr>
          <a:xfrm>
            <a:off x="7477720" y="1428155"/>
            <a:ext cx="6715958" cy="406003"/>
          </a:xfrm>
          <a:prstGeom prst="rect">
            <a:avLst/>
          </a:prstGeom>
          <a:noFill/>
          <a:ln/>
        </p:spPr>
        <p:txBody>
          <a:bodyPr wrap="square" lIns="0" tIns="0" rIns="0" bIns="0" rtlCol="0" anchor="t"/>
          <a:lstStyle/>
          <a:p>
            <a:pPr marL="0" indent="0" algn="l">
              <a:lnSpc>
                <a:spcPts val="1550"/>
              </a:lnSpc>
              <a:buNone/>
            </a:pPr>
            <a:r>
              <a:rPr lang="en-US" sz="1750" dirty="0">
                <a:solidFill>
                  <a:srgbClr val="443728"/>
                </a:solidFill>
                <a:latin typeface="Open Sans" pitchFamily="34" charset="0"/>
                <a:ea typeface="Open Sans" pitchFamily="34" charset="-122"/>
                <a:cs typeface="Open Sans" pitchFamily="34" charset="-120"/>
              </a:rPr>
              <a:t>The future of IoT health monitoring is bright, with emerging technologies like AI-powered predictive analytics, miniaturized sensors, and improved interoperability between devices and healthcare systems.</a:t>
            </a:r>
            <a:endParaRPr lang="en-US" sz="1750" dirty="0"/>
          </a:p>
        </p:txBody>
      </p:sp>
      <p:pic>
        <p:nvPicPr>
          <p:cNvPr id="14" name="Image 0" descr="preencoded.png"/>
          <p:cNvPicPr>
            <a:picLocks noChangeAspect="1"/>
          </p:cNvPicPr>
          <p:nvPr/>
        </p:nvPicPr>
        <p:blipFill>
          <a:blip r:embed="rId3"/>
          <a:stretch>
            <a:fillRect/>
          </a:stretch>
        </p:blipFill>
        <p:spPr>
          <a:xfrm>
            <a:off x="7498080" y="2779193"/>
            <a:ext cx="6715958" cy="3845723"/>
          </a:xfrm>
          <a:prstGeom prst="rect">
            <a:avLst/>
          </a:prstGeom>
        </p:spPr>
      </p:pic>
      <p:sp>
        <p:nvSpPr>
          <p:cNvPr id="15" name="Text 12"/>
          <p:cNvSpPr/>
          <p:nvPr/>
        </p:nvSpPr>
        <p:spPr>
          <a:xfrm>
            <a:off x="7477720" y="8835628"/>
            <a:ext cx="6715958" cy="406003"/>
          </a:xfrm>
          <a:prstGeom prst="rect">
            <a:avLst/>
          </a:prstGeom>
          <a:noFill/>
          <a:ln/>
        </p:spPr>
        <p:txBody>
          <a:bodyPr wrap="square" lIns="0" tIns="0" rIns="0" bIns="0" rtlCol="0" anchor="t"/>
          <a:lstStyle/>
          <a:p>
            <a:pPr marL="0" indent="0" algn="l">
              <a:lnSpc>
                <a:spcPts val="1550"/>
              </a:lnSpc>
              <a:buNone/>
            </a:pPr>
            <a:r>
              <a:rPr lang="en-US" sz="950" b="1" dirty="0">
                <a:solidFill>
                  <a:srgbClr val="443728"/>
                </a:solidFill>
                <a:latin typeface="Open Sans" pitchFamily="34" charset="0"/>
                <a:ea typeface="Open Sans" pitchFamily="34" charset="-122"/>
                <a:cs typeface="Open Sans" pitchFamily="34" charset="-120"/>
              </a:rPr>
              <a:t>Next Steps:</a:t>
            </a:r>
            <a:r>
              <a:rPr lang="en-US" sz="950" dirty="0">
                <a:solidFill>
                  <a:srgbClr val="443728"/>
                </a:solidFill>
                <a:latin typeface="Open Sans" pitchFamily="34" charset="0"/>
                <a:ea typeface="Open Sans" pitchFamily="34" charset="-122"/>
                <a:cs typeface="Open Sans" pitchFamily="34" charset="-120"/>
              </a:rPr>
              <a:t> Integration with electronic health records, enhanced machine learning algorithms for personalized care, and expansion into underserved communities worldwide.</a:t>
            </a:r>
            <a:endParaRPr lang="en-US" sz="950" dirty="0"/>
          </a:p>
        </p:txBody>
      </p:sp>
      <p:sp>
        <p:nvSpPr>
          <p:cNvPr id="17" name="TextBox 16">
            <a:extLst>
              <a:ext uri="{FF2B5EF4-FFF2-40B4-BE49-F238E27FC236}">
                <a16:creationId xmlns:a16="http://schemas.microsoft.com/office/drawing/2014/main" id="{3E96C59F-9DDC-CBF8-5D27-E3FEB8F1031D}"/>
              </a:ext>
            </a:extLst>
          </p:cNvPr>
          <p:cNvSpPr txBox="1"/>
          <p:nvPr/>
        </p:nvSpPr>
        <p:spPr>
          <a:xfrm>
            <a:off x="2682061" y="6769102"/>
            <a:ext cx="7315200" cy="923330"/>
          </a:xfrm>
          <a:prstGeom prst="rect">
            <a:avLst/>
          </a:prstGeom>
          <a:noFill/>
        </p:spPr>
        <p:txBody>
          <a:bodyPr wrap="square">
            <a:spAutoFit/>
          </a:bodyPr>
          <a:lstStyle/>
          <a:p>
            <a:pPr>
              <a:buNone/>
            </a:pPr>
            <a:r>
              <a:rPr lang="en-US" b="1" dirty="0"/>
              <a:t>Next Steps:</a:t>
            </a:r>
            <a:r>
              <a:rPr lang="en-US" dirty="0"/>
              <a:t> Integration with electronic health records, enhanced machine learning algorithms for personalized care, and expansion into underserved communities worldwide.</a:t>
            </a:r>
          </a:p>
        </p:txBody>
      </p:sp>
      <p:sp>
        <p:nvSpPr>
          <p:cNvPr id="18" name="Rectangle: Rounded Corners 17">
            <a:extLst>
              <a:ext uri="{FF2B5EF4-FFF2-40B4-BE49-F238E27FC236}">
                <a16:creationId xmlns:a16="http://schemas.microsoft.com/office/drawing/2014/main" id="{74B772D8-72F0-CBCB-2AA2-77D32BDE573F}"/>
              </a:ext>
            </a:extLst>
          </p:cNvPr>
          <p:cNvSpPr/>
          <p:nvPr/>
        </p:nvSpPr>
        <p:spPr>
          <a:xfrm>
            <a:off x="12667785" y="7681281"/>
            <a:ext cx="1851103" cy="406003"/>
          </a:xfrm>
          <a:prstGeom prst="roundRect">
            <a:avLst/>
          </a:prstGeom>
          <a:solidFill>
            <a:srgbClr val="FFFCFA"/>
          </a:solidFill>
          <a:ln>
            <a:solidFill>
              <a:srgbClr val="FFFC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21638" y="566976"/>
            <a:ext cx="9387840" cy="644366"/>
          </a:xfrm>
          <a:prstGeom prst="rect">
            <a:avLst/>
          </a:prstGeom>
          <a:noFill/>
          <a:ln/>
        </p:spPr>
        <p:txBody>
          <a:bodyPr wrap="none" lIns="0" tIns="0" rIns="0" bIns="0" rtlCol="0" anchor="t"/>
          <a:lstStyle/>
          <a:p>
            <a:pPr marL="0" indent="0" algn="l">
              <a:lnSpc>
                <a:spcPts val="5050"/>
              </a:lnSpc>
              <a:buNone/>
            </a:pPr>
            <a:r>
              <a:rPr lang="en-US" sz="4050" b="1" dirty="0">
                <a:solidFill>
                  <a:srgbClr val="443728"/>
                </a:solidFill>
                <a:latin typeface="Crimson Pro Bold" pitchFamily="34" charset="0"/>
                <a:ea typeface="Crimson Pro Bold" pitchFamily="34" charset="-122"/>
                <a:cs typeface="Crimson Pro Bold" pitchFamily="34" charset="-120"/>
              </a:rPr>
              <a:t>The Healthcare Challenge: A Growing Need</a:t>
            </a:r>
            <a:endParaRPr lang="en-US" sz="4050" dirty="0"/>
          </a:p>
        </p:txBody>
      </p:sp>
      <p:pic>
        <p:nvPicPr>
          <p:cNvPr id="3" name="Image 0" descr="preencoded.png"/>
          <p:cNvPicPr>
            <a:picLocks noChangeAspect="1"/>
          </p:cNvPicPr>
          <p:nvPr/>
        </p:nvPicPr>
        <p:blipFill>
          <a:blip r:embed="rId3"/>
          <a:stretch>
            <a:fillRect/>
          </a:stretch>
        </p:blipFill>
        <p:spPr>
          <a:xfrm>
            <a:off x="721638" y="1752481"/>
            <a:ext cx="6342102" cy="6342102"/>
          </a:xfrm>
          <a:prstGeom prst="rect">
            <a:avLst/>
          </a:prstGeom>
        </p:spPr>
      </p:pic>
      <p:sp>
        <p:nvSpPr>
          <p:cNvPr id="4" name="Text 1"/>
          <p:cNvSpPr/>
          <p:nvPr/>
        </p:nvSpPr>
        <p:spPr>
          <a:xfrm>
            <a:off x="7574280" y="1726644"/>
            <a:ext cx="4548426" cy="386596"/>
          </a:xfrm>
          <a:prstGeom prst="rect">
            <a:avLst/>
          </a:prstGeom>
          <a:noFill/>
          <a:ln/>
        </p:spPr>
        <p:txBody>
          <a:bodyPr wrap="none" lIns="0" tIns="0" rIns="0" bIns="0" rtlCol="0" anchor="t"/>
          <a:lstStyle/>
          <a:p>
            <a:pPr marL="0" indent="0" algn="l">
              <a:lnSpc>
                <a:spcPts val="3000"/>
              </a:lnSpc>
              <a:buNone/>
            </a:pPr>
            <a:r>
              <a:rPr lang="en-US" sz="2400" b="1" dirty="0">
                <a:solidFill>
                  <a:srgbClr val="443728"/>
                </a:solidFill>
                <a:latin typeface="Crimson Pro Bold" pitchFamily="34" charset="0"/>
                <a:ea typeface="Crimson Pro Bold" pitchFamily="34" charset="-122"/>
                <a:cs typeface="Crimson Pro Bold" pitchFamily="34" charset="-120"/>
              </a:rPr>
              <a:t>Rising Demand, Limited Resources</a:t>
            </a:r>
            <a:endParaRPr lang="en-US" sz="2400" dirty="0"/>
          </a:p>
        </p:txBody>
      </p:sp>
      <p:sp>
        <p:nvSpPr>
          <p:cNvPr id="5" name="Text 2"/>
          <p:cNvSpPr/>
          <p:nvPr/>
        </p:nvSpPr>
        <p:spPr>
          <a:xfrm>
            <a:off x="7574280" y="2319338"/>
            <a:ext cx="6342102" cy="1649611"/>
          </a:xfrm>
          <a:prstGeom prst="rect">
            <a:avLst/>
          </a:prstGeom>
          <a:noFill/>
          <a:ln/>
        </p:spPr>
        <p:txBody>
          <a:bodyPr wrap="squar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Aging populations and the rise of chronic diseases are straining healthcare systems worldwide. Traditional healthcare models struggle to provide continuous monitoring due to high costs, limited infrastructure, and the complexity of managing growing patient populations.</a:t>
            </a:r>
            <a:endParaRPr lang="en-US" sz="1600" dirty="0"/>
          </a:p>
        </p:txBody>
      </p:sp>
      <p:sp>
        <p:nvSpPr>
          <p:cNvPr id="6" name="Text 3"/>
          <p:cNvSpPr/>
          <p:nvPr/>
        </p:nvSpPr>
        <p:spPr>
          <a:xfrm>
            <a:off x="7574280" y="4154448"/>
            <a:ext cx="6342102" cy="989767"/>
          </a:xfrm>
          <a:prstGeom prst="rect">
            <a:avLst/>
          </a:prstGeom>
          <a:noFill/>
          <a:ln/>
        </p:spPr>
        <p:txBody>
          <a:bodyPr wrap="squar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The need for innovative, scalable solutions has never been more urgent as healthcare providers seek ways to deliver quality care beyond hospital walls.</a:t>
            </a:r>
            <a:endParaRPr lang="en-US" sz="1600" dirty="0"/>
          </a:p>
        </p:txBody>
      </p:sp>
      <p:sp>
        <p:nvSpPr>
          <p:cNvPr id="7" name="Rectangle: Rounded Corners 6">
            <a:extLst>
              <a:ext uri="{FF2B5EF4-FFF2-40B4-BE49-F238E27FC236}">
                <a16:creationId xmlns:a16="http://schemas.microsoft.com/office/drawing/2014/main" id="{28FCF76E-B8DC-42AD-20F0-45E7C40B20EC}"/>
              </a:ext>
            </a:extLst>
          </p:cNvPr>
          <p:cNvSpPr/>
          <p:nvPr/>
        </p:nvSpPr>
        <p:spPr>
          <a:xfrm>
            <a:off x="12667785" y="7692432"/>
            <a:ext cx="1851103" cy="406003"/>
          </a:xfrm>
          <a:prstGeom prst="roundRect">
            <a:avLst/>
          </a:prstGeom>
          <a:solidFill>
            <a:srgbClr val="FFFCFA"/>
          </a:solidFill>
          <a:ln>
            <a:solidFill>
              <a:srgbClr val="FFFC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46640"/>
          </a:xfrm>
          <a:prstGeom prst="rect">
            <a:avLst/>
          </a:prstGeom>
        </p:spPr>
      </p:pic>
      <p:sp>
        <p:nvSpPr>
          <p:cNvPr id="3" name="Text 0"/>
          <p:cNvSpPr/>
          <p:nvPr/>
        </p:nvSpPr>
        <p:spPr>
          <a:xfrm>
            <a:off x="741045" y="3230404"/>
            <a:ext cx="10977443" cy="661630"/>
          </a:xfrm>
          <a:prstGeom prst="rect">
            <a:avLst/>
          </a:prstGeom>
          <a:noFill/>
          <a:ln/>
        </p:spPr>
        <p:txBody>
          <a:bodyPr wrap="none" lIns="0" tIns="0" rIns="0" bIns="0" rtlCol="0" anchor="t"/>
          <a:lstStyle/>
          <a:p>
            <a:pPr marL="0" indent="0" algn="l">
              <a:lnSpc>
                <a:spcPts val="5200"/>
              </a:lnSpc>
              <a:buNone/>
            </a:pPr>
            <a:r>
              <a:rPr lang="en-US" sz="4150" b="1" dirty="0">
                <a:solidFill>
                  <a:srgbClr val="443728"/>
                </a:solidFill>
                <a:latin typeface="Crimson Pro Bold" pitchFamily="34" charset="0"/>
                <a:ea typeface="Crimson Pro Bold" pitchFamily="34" charset="-122"/>
                <a:cs typeface="Crimson Pro Bold" pitchFamily="34" charset="-120"/>
              </a:rPr>
              <a:t>What is an IoT-Based Health Monitoring System?</a:t>
            </a:r>
            <a:endParaRPr lang="en-US" sz="4150" dirty="0"/>
          </a:p>
        </p:txBody>
      </p:sp>
      <p:sp>
        <p:nvSpPr>
          <p:cNvPr id="4" name="Shape 1"/>
          <p:cNvSpPr/>
          <p:nvPr/>
        </p:nvSpPr>
        <p:spPr>
          <a:xfrm>
            <a:off x="741045" y="4209574"/>
            <a:ext cx="4241602" cy="3436144"/>
          </a:xfrm>
          <a:prstGeom prst="roundRect">
            <a:avLst>
              <a:gd name="adj" fmla="val 2588"/>
            </a:avLst>
          </a:prstGeom>
          <a:solidFill>
            <a:srgbClr val="EBE2E0"/>
          </a:solidFill>
          <a:ln w="7620">
            <a:solidFill>
              <a:srgbClr val="D1C8C6"/>
            </a:solidFill>
            <a:prstDash val="solid"/>
          </a:ln>
        </p:spPr>
        <p:txBody>
          <a:bodyPr/>
          <a:lstStyle/>
          <a:p>
            <a:endParaRPr lang="en-US"/>
          </a:p>
        </p:txBody>
      </p:sp>
      <p:sp>
        <p:nvSpPr>
          <p:cNvPr id="5" name="Shape 2"/>
          <p:cNvSpPr/>
          <p:nvPr/>
        </p:nvSpPr>
        <p:spPr>
          <a:xfrm>
            <a:off x="960358" y="4428887"/>
            <a:ext cx="635079" cy="635079"/>
          </a:xfrm>
          <a:prstGeom prst="roundRect">
            <a:avLst>
              <a:gd name="adj" fmla="val 14396769"/>
            </a:avLst>
          </a:prstGeom>
          <a:solidFill>
            <a:srgbClr val="835E54"/>
          </a:solidFill>
          <a:ln/>
        </p:spPr>
        <p:txBody>
          <a:bodyPr/>
          <a:lstStyle/>
          <a:p>
            <a:endParaRPr lang="en-US"/>
          </a:p>
        </p:txBody>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35023" y="4603552"/>
            <a:ext cx="285750" cy="285750"/>
          </a:xfrm>
          <a:prstGeom prst="rect">
            <a:avLst/>
          </a:prstGeom>
        </p:spPr>
      </p:pic>
      <p:sp>
        <p:nvSpPr>
          <p:cNvPr id="7" name="Text 3"/>
          <p:cNvSpPr/>
          <p:nvPr/>
        </p:nvSpPr>
        <p:spPr>
          <a:xfrm>
            <a:off x="960358" y="5275659"/>
            <a:ext cx="2646640" cy="330756"/>
          </a:xfrm>
          <a:prstGeom prst="rect">
            <a:avLst/>
          </a:prstGeom>
          <a:noFill/>
          <a:ln/>
        </p:spPr>
        <p:txBody>
          <a:bodyPr wrap="none" lIns="0" tIns="0" rIns="0" bIns="0" rtlCol="0" anchor="t"/>
          <a:lstStyle/>
          <a:p>
            <a:pPr marL="0" indent="0" algn="l">
              <a:lnSpc>
                <a:spcPts val="2600"/>
              </a:lnSpc>
              <a:buNone/>
            </a:pPr>
            <a:r>
              <a:rPr lang="en-US" sz="2050" b="1" dirty="0">
                <a:solidFill>
                  <a:srgbClr val="443728"/>
                </a:solidFill>
                <a:latin typeface="Crimson Pro Bold" pitchFamily="34" charset="0"/>
                <a:ea typeface="Crimson Pro Bold" pitchFamily="34" charset="-122"/>
                <a:cs typeface="Crimson Pro Bold" pitchFamily="34" charset="-120"/>
              </a:rPr>
              <a:t>Sensor Technology</a:t>
            </a:r>
            <a:endParaRPr lang="en-US" sz="2050" dirty="0"/>
          </a:p>
        </p:txBody>
      </p:sp>
      <p:sp>
        <p:nvSpPr>
          <p:cNvPr id="8" name="Text 4"/>
          <p:cNvSpPr/>
          <p:nvPr/>
        </p:nvSpPr>
        <p:spPr>
          <a:xfrm>
            <a:off x="960358" y="5733336"/>
            <a:ext cx="3802975" cy="1693069"/>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Open Sans" pitchFamily="34" charset="0"/>
                <a:ea typeface="Open Sans" pitchFamily="34" charset="-122"/>
                <a:cs typeface="Open Sans" pitchFamily="34" charset="-120"/>
              </a:rPr>
              <a:t>Advanced sensors continuously measure vital physiological parameters including heart rate, body temperature, blood oxygen levels (SpO2), and more.</a:t>
            </a:r>
            <a:endParaRPr lang="en-US" sz="1650" dirty="0"/>
          </a:p>
        </p:txBody>
      </p:sp>
      <p:sp>
        <p:nvSpPr>
          <p:cNvPr id="9" name="Shape 5"/>
          <p:cNvSpPr/>
          <p:nvPr/>
        </p:nvSpPr>
        <p:spPr>
          <a:xfrm>
            <a:off x="5194340" y="4209574"/>
            <a:ext cx="4241602" cy="3436144"/>
          </a:xfrm>
          <a:prstGeom prst="roundRect">
            <a:avLst>
              <a:gd name="adj" fmla="val 2588"/>
            </a:avLst>
          </a:prstGeom>
          <a:solidFill>
            <a:srgbClr val="EBE2E0"/>
          </a:solidFill>
          <a:ln w="7620">
            <a:solidFill>
              <a:srgbClr val="D1C8C6"/>
            </a:solidFill>
            <a:prstDash val="solid"/>
          </a:ln>
        </p:spPr>
        <p:txBody>
          <a:bodyPr/>
          <a:lstStyle/>
          <a:p>
            <a:endParaRPr lang="en-US"/>
          </a:p>
        </p:txBody>
      </p:sp>
      <p:sp>
        <p:nvSpPr>
          <p:cNvPr id="10" name="Shape 6"/>
          <p:cNvSpPr/>
          <p:nvPr/>
        </p:nvSpPr>
        <p:spPr>
          <a:xfrm>
            <a:off x="5413653" y="4428887"/>
            <a:ext cx="635079" cy="635079"/>
          </a:xfrm>
          <a:prstGeom prst="roundRect">
            <a:avLst>
              <a:gd name="adj" fmla="val 14396769"/>
            </a:avLst>
          </a:prstGeom>
          <a:solidFill>
            <a:srgbClr val="835E54"/>
          </a:solidFill>
          <a:ln/>
        </p:spPr>
        <p:txBody>
          <a:bodyPr/>
          <a:lstStyle/>
          <a:p>
            <a:endParaRPr lang="en-US"/>
          </a:p>
        </p:txBody>
      </p:sp>
      <p:pic>
        <p:nvPicPr>
          <p:cNvPr id="11"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88318" y="4603552"/>
            <a:ext cx="285750" cy="285750"/>
          </a:xfrm>
          <a:prstGeom prst="rect">
            <a:avLst/>
          </a:prstGeom>
        </p:spPr>
      </p:pic>
      <p:sp>
        <p:nvSpPr>
          <p:cNvPr id="12" name="Text 7"/>
          <p:cNvSpPr/>
          <p:nvPr/>
        </p:nvSpPr>
        <p:spPr>
          <a:xfrm>
            <a:off x="5413653" y="5275659"/>
            <a:ext cx="3127177" cy="330756"/>
          </a:xfrm>
          <a:prstGeom prst="rect">
            <a:avLst/>
          </a:prstGeom>
          <a:noFill/>
          <a:ln/>
        </p:spPr>
        <p:txBody>
          <a:bodyPr wrap="none" lIns="0" tIns="0" rIns="0" bIns="0" rtlCol="0" anchor="t"/>
          <a:lstStyle/>
          <a:p>
            <a:pPr marL="0" indent="0" algn="l">
              <a:lnSpc>
                <a:spcPts val="2600"/>
              </a:lnSpc>
              <a:buNone/>
            </a:pPr>
            <a:r>
              <a:rPr lang="en-US" sz="2050" b="1" dirty="0">
                <a:solidFill>
                  <a:srgbClr val="443728"/>
                </a:solidFill>
                <a:latin typeface="Crimson Pro Bold" pitchFamily="34" charset="0"/>
                <a:ea typeface="Crimson Pro Bold" pitchFamily="34" charset="-122"/>
                <a:cs typeface="Crimson Pro Bold" pitchFamily="34" charset="-120"/>
              </a:rPr>
              <a:t>Wireless Data Transmission</a:t>
            </a:r>
            <a:endParaRPr lang="en-US" sz="2050" dirty="0"/>
          </a:p>
        </p:txBody>
      </p:sp>
      <p:sp>
        <p:nvSpPr>
          <p:cNvPr id="13" name="Text 8"/>
          <p:cNvSpPr/>
          <p:nvPr/>
        </p:nvSpPr>
        <p:spPr>
          <a:xfrm>
            <a:off x="5413653" y="5733336"/>
            <a:ext cx="3802975" cy="1693069"/>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Open Sans" pitchFamily="34" charset="0"/>
                <a:ea typeface="Open Sans" pitchFamily="34" charset="-122"/>
                <a:cs typeface="Open Sans" pitchFamily="34" charset="-120"/>
              </a:rPr>
              <a:t>Health data is collected wirelessly and transmitted in real-time to cloud platforms for immediate analysis and remote monitoring by healthcare providers.</a:t>
            </a:r>
            <a:endParaRPr lang="en-US" sz="1650" dirty="0"/>
          </a:p>
        </p:txBody>
      </p:sp>
      <p:sp>
        <p:nvSpPr>
          <p:cNvPr id="14" name="Shape 9"/>
          <p:cNvSpPr/>
          <p:nvPr/>
        </p:nvSpPr>
        <p:spPr>
          <a:xfrm>
            <a:off x="9647634" y="4209574"/>
            <a:ext cx="4241602" cy="3436144"/>
          </a:xfrm>
          <a:prstGeom prst="roundRect">
            <a:avLst>
              <a:gd name="adj" fmla="val 2588"/>
            </a:avLst>
          </a:prstGeom>
          <a:solidFill>
            <a:srgbClr val="EBE2E0"/>
          </a:solidFill>
          <a:ln w="7620">
            <a:solidFill>
              <a:srgbClr val="D1C8C6"/>
            </a:solidFill>
            <a:prstDash val="solid"/>
          </a:ln>
        </p:spPr>
        <p:txBody>
          <a:bodyPr/>
          <a:lstStyle/>
          <a:p>
            <a:endParaRPr lang="en-US"/>
          </a:p>
        </p:txBody>
      </p:sp>
      <p:sp>
        <p:nvSpPr>
          <p:cNvPr id="15" name="Shape 10"/>
          <p:cNvSpPr/>
          <p:nvPr/>
        </p:nvSpPr>
        <p:spPr>
          <a:xfrm>
            <a:off x="9866948" y="4428887"/>
            <a:ext cx="635079" cy="635079"/>
          </a:xfrm>
          <a:prstGeom prst="roundRect">
            <a:avLst>
              <a:gd name="adj" fmla="val 14396769"/>
            </a:avLst>
          </a:prstGeom>
          <a:solidFill>
            <a:srgbClr val="835E54"/>
          </a:solidFill>
          <a:ln/>
        </p:spPr>
        <p:txBody>
          <a:bodyPr/>
          <a:lstStyle/>
          <a:p>
            <a:endParaRPr lang="en-US"/>
          </a:p>
        </p:txBody>
      </p:sp>
      <p:pic>
        <p:nvPicPr>
          <p:cNvPr id="16"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041612" y="4603552"/>
            <a:ext cx="285750" cy="285750"/>
          </a:xfrm>
          <a:prstGeom prst="rect">
            <a:avLst/>
          </a:prstGeom>
        </p:spPr>
      </p:pic>
      <p:sp>
        <p:nvSpPr>
          <p:cNvPr id="17" name="Text 11"/>
          <p:cNvSpPr/>
          <p:nvPr/>
        </p:nvSpPr>
        <p:spPr>
          <a:xfrm>
            <a:off x="9866948" y="5275659"/>
            <a:ext cx="2646640" cy="330756"/>
          </a:xfrm>
          <a:prstGeom prst="rect">
            <a:avLst/>
          </a:prstGeom>
          <a:noFill/>
          <a:ln/>
        </p:spPr>
        <p:txBody>
          <a:bodyPr wrap="none" lIns="0" tIns="0" rIns="0" bIns="0" rtlCol="0" anchor="t"/>
          <a:lstStyle/>
          <a:p>
            <a:pPr marL="0" indent="0" algn="l">
              <a:lnSpc>
                <a:spcPts val="2600"/>
              </a:lnSpc>
              <a:buNone/>
            </a:pPr>
            <a:r>
              <a:rPr lang="en-US" sz="2050" b="1" dirty="0">
                <a:solidFill>
                  <a:srgbClr val="443728"/>
                </a:solidFill>
                <a:latin typeface="Crimson Pro Bold" pitchFamily="34" charset="0"/>
                <a:ea typeface="Crimson Pro Bold" pitchFamily="34" charset="-122"/>
                <a:cs typeface="Crimson Pro Bold" pitchFamily="34" charset="-120"/>
              </a:rPr>
              <a:t>Real-Time Insights</a:t>
            </a:r>
            <a:endParaRPr lang="en-US" sz="2050" dirty="0"/>
          </a:p>
        </p:txBody>
      </p:sp>
      <p:sp>
        <p:nvSpPr>
          <p:cNvPr id="18" name="Text 12"/>
          <p:cNvSpPr/>
          <p:nvPr/>
        </p:nvSpPr>
        <p:spPr>
          <a:xfrm>
            <a:off x="9866948" y="5733336"/>
            <a:ext cx="3802975" cy="1693069"/>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Open Sans" pitchFamily="34" charset="0"/>
                <a:ea typeface="Open Sans" pitchFamily="34" charset="-122"/>
                <a:cs typeface="Open Sans" pitchFamily="34" charset="-120"/>
              </a:rPr>
              <a:t>Instant access to health metrics enables proactive care, early intervention, and continuous patient engagement through mobile applications.</a:t>
            </a:r>
            <a:endParaRPr lang="en-US" sz="1650" dirty="0"/>
          </a:p>
        </p:txBody>
      </p:sp>
      <p:sp>
        <p:nvSpPr>
          <p:cNvPr id="19" name="Rectangle: Rounded Corners 18">
            <a:extLst>
              <a:ext uri="{FF2B5EF4-FFF2-40B4-BE49-F238E27FC236}">
                <a16:creationId xmlns:a16="http://schemas.microsoft.com/office/drawing/2014/main" id="{B5678809-E637-1CA2-E27D-B3CB9B2048CB}"/>
              </a:ext>
            </a:extLst>
          </p:cNvPr>
          <p:cNvSpPr/>
          <p:nvPr/>
        </p:nvSpPr>
        <p:spPr>
          <a:xfrm>
            <a:off x="12667785" y="7692432"/>
            <a:ext cx="1851103" cy="406003"/>
          </a:xfrm>
          <a:prstGeom prst="roundRect">
            <a:avLst/>
          </a:prstGeom>
          <a:solidFill>
            <a:srgbClr val="FFFCFA"/>
          </a:solidFill>
          <a:ln>
            <a:solidFill>
              <a:srgbClr val="FFFC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722709"/>
            <a:ext cx="12730996"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Key Components: The Technology Behind the System</a:t>
            </a:r>
            <a:endParaRPr lang="en-US" sz="4450" dirty="0"/>
          </a:p>
        </p:txBody>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790" y="1885117"/>
            <a:ext cx="566976" cy="566976"/>
          </a:xfrm>
          <a:prstGeom prst="rect">
            <a:avLst/>
          </a:prstGeom>
        </p:spPr>
      </p:pic>
      <p:sp>
        <p:nvSpPr>
          <p:cNvPr id="4" name="Text 1"/>
          <p:cNvSpPr/>
          <p:nvPr/>
        </p:nvSpPr>
        <p:spPr>
          <a:xfrm>
            <a:off x="793790" y="273558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Advanced Sensors</a:t>
            </a:r>
            <a:endParaRPr lang="en-US" sz="2200" dirty="0"/>
          </a:p>
        </p:txBody>
      </p:sp>
      <p:sp>
        <p:nvSpPr>
          <p:cNvPr id="5" name="Text 2"/>
          <p:cNvSpPr/>
          <p:nvPr/>
        </p:nvSpPr>
        <p:spPr>
          <a:xfrm>
            <a:off x="793790" y="3225998"/>
            <a:ext cx="4158615"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Open Sans" pitchFamily="34" charset="0"/>
                <a:ea typeface="Open Sans" pitchFamily="34" charset="-122"/>
                <a:cs typeface="Open Sans" pitchFamily="34" charset="-120"/>
              </a:rPr>
              <a:t>MAX30102:</a:t>
            </a:r>
            <a:r>
              <a:rPr lang="en-US" sz="1750" dirty="0">
                <a:solidFill>
                  <a:srgbClr val="443728"/>
                </a:solidFill>
                <a:latin typeface="Open Sans" pitchFamily="34" charset="0"/>
                <a:ea typeface="Open Sans" pitchFamily="34" charset="-122"/>
                <a:cs typeface="Open Sans" pitchFamily="34" charset="-120"/>
              </a:rPr>
              <a:t> Pulse oximeter for heart rate and SpO2</a:t>
            </a:r>
            <a:endParaRPr lang="en-US" sz="1750" dirty="0"/>
          </a:p>
        </p:txBody>
      </p:sp>
      <p:sp>
        <p:nvSpPr>
          <p:cNvPr id="6" name="Text 3"/>
          <p:cNvSpPr/>
          <p:nvPr/>
        </p:nvSpPr>
        <p:spPr>
          <a:xfrm>
            <a:off x="793790" y="4031099"/>
            <a:ext cx="4158615"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Open Sans" pitchFamily="34" charset="0"/>
                <a:ea typeface="Open Sans" pitchFamily="34" charset="-122"/>
                <a:cs typeface="Open Sans" pitchFamily="34" charset="-120"/>
              </a:rPr>
              <a:t>DHT22:</a:t>
            </a:r>
            <a:r>
              <a:rPr lang="en-US" sz="1750" dirty="0">
                <a:solidFill>
                  <a:srgbClr val="443728"/>
                </a:solidFill>
                <a:latin typeface="Open Sans" pitchFamily="34" charset="0"/>
                <a:ea typeface="Open Sans" pitchFamily="34" charset="-122"/>
                <a:cs typeface="Open Sans" pitchFamily="34" charset="-120"/>
              </a:rPr>
              <a:t> Temperature and humidity monitoring</a:t>
            </a:r>
            <a:endParaRPr lang="en-US" sz="1750" dirty="0"/>
          </a:p>
        </p:txBody>
      </p:sp>
      <p:sp>
        <p:nvSpPr>
          <p:cNvPr id="7" name="Text 4"/>
          <p:cNvSpPr/>
          <p:nvPr/>
        </p:nvSpPr>
        <p:spPr>
          <a:xfrm>
            <a:off x="793790" y="4836200"/>
            <a:ext cx="4158615"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Open Sans" pitchFamily="34" charset="0"/>
                <a:ea typeface="Open Sans" pitchFamily="34" charset="-122"/>
                <a:cs typeface="Open Sans" pitchFamily="34" charset="-120"/>
              </a:rPr>
              <a:t>NEO6M GPS:</a:t>
            </a:r>
            <a:r>
              <a:rPr lang="en-US" sz="1750" dirty="0">
                <a:solidFill>
                  <a:srgbClr val="443728"/>
                </a:solidFill>
                <a:latin typeface="Open Sans" pitchFamily="34" charset="0"/>
                <a:ea typeface="Open Sans" pitchFamily="34" charset="-122"/>
                <a:cs typeface="Open Sans" pitchFamily="34" charset="-120"/>
              </a:rPr>
              <a:t> Location tracking for emergencies</a:t>
            </a:r>
            <a:endParaRPr lang="en-US" sz="1750" dirty="0"/>
          </a:p>
        </p:txBody>
      </p:sp>
      <p:pic>
        <p:nvPicPr>
          <p:cNvPr id="8"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35893" y="1885117"/>
            <a:ext cx="566976" cy="566976"/>
          </a:xfrm>
          <a:prstGeom prst="rect">
            <a:avLst/>
          </a:prstGeom>
        </p:spPr>
      </p:pic>
      <p:sp>
        <p:nvSpPr>
          <p:cNvPr id="9" name="Text 5"/>
          <p:cNvSpPr/>
          <p:nvPr/>
        </p:nvSpPr>
        <p:spPr>
          <a:xfrm>
            <a:off x="5235893" y="273558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ESP32 Microcontroller</a:t>
            </a:r>
            <a:endParaRPr lang="en-US" sz="2200" dirty="0"/>
          </a:p>
        </p:txBody>
      </p:sp>
      <p:sp>
        <p:nvSpPr>
          <p:cNvPr id="10" name="Text 6"/>
          <p:cNvSpPr/>
          <p:nvPr/>
        </p:nvSpPr>
        <p:spPr>
          <a:xfrm>
            <a:off x="5235893" y="3225998"/>
            <a:ext cx="4158615" cy="1814513"/>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The powerful ESP32 serves as the brain of the system, processing sensor data and managing communication protocols with exceptional efficiency and reliability.</a:t>
            </a:r>
            <a:endParaRPr lang="en-US" sz="1750" dirty="0"/>
          </a:p>
        </p:txBody>
      </p:sp>
      <p:pic>
        <p:nvPicPr>
          <p:cNvPr id="11"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677995" y="1885117"/>
            <a:ext cx="566976" cy="566976"/>
          </a:xfrm>
          <a:prstGeom prst="rect">
            <a:avLst/>
          </a:prstGeom>
        </p:spPr>
      </p:pic>
      <p:sp>
        <p:nvSpPr>
          <p:cNvPr id="12" name="Text 7"/>
          <p:cNvSpPr/>
          <p:nvPr/>
        </p:nvSpPr>
        <p:spPr>
          <a:xfrm>
            <a:off x="9677995" y="2735580"/>
            <a:ext cx="294191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Communication Module</a:t>
            </a:r>
            <a:endParaRPr lang="en-US" sz="2200" dirty="0"/>
          </a:p>
        </p:txBody>
      </p:sp>
      <p:sp>
        <p:nvSpPr>
          <p:cNvPr id="13" name="Text 8"/>
          <p:cNvSpPr/>
          <p:nvPr/>
        </p:nvSpPr>
        <p:spPr>
          <a:xfrm>
            <a:off x="9677995" y="3225998"/>
            <a:ext cx="4158615" cy="1451610"/>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Wireless connectivity via Wi-Fi or GSM ensures seamless data transmission to cloud platforms and mobile applications for instant access.</a:t>
            </a:r>
            <a:endParaRPr lang="en-US" sz="1750" dirty="0"/>
          </a:p>
        </p:txBody>
      </p:sp>
      <p:sp>
        <p:nvSpPr>
          <p:cNvPr id="14" name="Shape 9"/>
          <p:cNvSpPr/>
          <p:nvPr/>
        </p:nvSpPr>
        <p:spPr>
          <a:xfrm>
            <a:off x="793790" y="5817156"/>
            <a:ext cx="13042821" cy="1689616"/>
          </a:xfrm>
          <a:prstGeom prst="roundRect">
            <a:avLst>
              <a:gd name="adj" fmla="val 5638"/>
            </a:avLst>
          </a:prstGeom>
          <a:solidFill>
            <a:srgbClr val="E1D4D0"/>
          </a:solidFill>
          <a:ln/>
        </p:spPr>
        <p:txBody>
          <a:bodyPr/>
          <a:lstStyle/>
          <a:p>
            <a:endParaRPr lang="en-US"/>
          </a:p>
        </p:txBody>
      </p:sp>
      <p:pic>
        <p:nvPicPr>
          <p:cNvPr id="15" name="Image 3" descr="preencoded.png"/>
          <p:cNvPicPr>
            <a:picLocks noChangeAspect="1"/>
          </p:cNvPicPr>
          <p:nvPr/>
        </p:nvPicPr>
        <p:blipFill>
          <a:blip r:embed="rId9"/>
          <a:stretch>
            <a:fillRect/>
          </a:stretch>
        </p:blipFill>
        <p:spPr>
          <a:xfrm>
            <a:off x="1020604" y="6168866"/>
            <a:ext cx="283488" cy="226814"/>
          </a:xfrm>
          <a:prstGeom prst="rect">
            <a:avLst/>
          </a:prstGeom>
        </p:spPr>
      </p:pic>
      <p:sp>
        <p:nvSpPr>
          <p:cNvPr id="16" name="Text 10"/>
          <p:cNvSpPr/>
          <p:nvPr/>
        </p:nvSpPr>
        <p:spPr>
          <a:xfrm>
            <a:off x="1530906" y="6100643"/>
            <a:ext cx="12078891" cy="1088708"/>
          </a:xfrm>
          <a:prstGeom prst="rect">
            <a:avLst/>
          </a:prstGeom>
          <a:noFill/>
          <a:ln/>
        </p:spPr>
        <p:txBody>
          <a:bodyPr wrap="square" lIns="0" tIns="0" rIns="0" bIns="0" rtlCol="0" anchor="t"/>
          <a:lstStyle/>
          <a:p>
            <a:pPr marL="0" indent="0" algn="l">
              <a:lnSpc>
                <a:spcPts val="2850"/>
              </a:lnSpc>
              <a:buNone/>
            </a:pPr>
            <a:r>
              <a:rPr lang="en-US" sz="1750" b="1" dirty="0">
                <a:solidFill>
                  <a:srgbClr val="000000"/>
                </a:solidFill>
                <a:latin typeface="Open Sans" pitchFamily="34" charset="0"/>
                <a:ea typeface="Open Sans" pitchFamily="34" charset="-122"/>
                <a:cs typeface="Open Sans" pitchFamily="34" charset="-120"/>
              </a:rPr>
              <a:t>Critical Alert System:</a:t>
            </a:r>
            <a:r>
              <a:rPr lang="en-US" sz="1750" dirty="0">
                <a:solidFill>
                  <a:srgbClr val="000000"/>
                </a:solidFill>
                <a:latin typeface="Open Sans" pitchFamily="34" charset="0"/>
                <a:ea typeface="Open Sans" pitchFamily="34" charset="-122"/>
                <a:cs typeface="Open Sans" pitchFamily="34" charset="-120"/>
              </a:rPr>
              <a:t> When BPM exceeds 120, SpO2 drops below 85%, or temperature rises above 39°C, the Blynk application automatically sends a critical health alert email with the patient's GPS location for immediate emergency response.</a:t>
            </a:r>
            <a:endParaRPr lang="en-US" sz="1750" dirty="0"/>
          </a:p>
        </p:txBody>
      </p:sp>
      <p:sp>
        <p:nvSpPr>
          <p:cNvPr id="17" name="Rectangle: Rounded Corners 16">
            <a:extLst>
              <a:ext uri="{FF2B5EF4-FFF2-40B4-BE49-F238E27FC236}">
                <a16:creationId xmlns:a16="http://schemas.microsoft.com/office/drawing/2014/main" id="{3AB312B8-C8A1-2515-B86A-3F2A890E674A}"/>
              </a:ext>
            </a:extLst>
          </p:cNvPr>
          <p:cNvSpPr/>
          <p:nvPr/>
        </p:nvSpPr>
        <p:spPr>
          <a:xfrm>
            <a:off x="12667785" y="7692432"/>
            <a:ext cx="1851103" cy="406003"/>
          </a:xfrm>
          <a:prstGeom prst="roundRect">
            <a:avLst/>
          </a:prstGeom>
          <a:solidFill>
            <a:srgbClr val="FFFCFA"/>
          </a:solidFill>
          <a:ln>
            <a:solidFill>
              <a:srgbClr val="FFFC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8C5C112-06EC-003C-BA07-25BFFFB7517D}"/>
              </a:ext>
            </a:extLst>
          </p:cNvPr>
          <p:cNvSpPr txBox="1"/>
          <p:nvPr/>
        </p:nvSpPr>
        <p:spPr>
          <a:xfrm>
            <a:off x="766658" y="767031"/>
            <a:ext cx="4286172" cy="4288219"/>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7900" b="1" kern="1200" dirty="0">
                <a:solidFill>
                  <a:schemeClr val="tx1"/>
                </a:solidFill>
                <a:latin typeface="+mj-lt"/>
                <a:ea typeface="+mj-ea"/>
                <a:cs typeface="+mj-cs"/>
              </a:rPr>
              <a:t>Block Diagram:-</a:t>
            </a:r>
          </a:p>
        </p:txBody>
      </p:sp>
      <p:sp>
        <p:nvSpPr>
          <p:cNvPr id="1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1933" y="5291120"/>
            <a:ext cx="3906114" cy="21946"/>
          </a:xfrm>
          <a:custGeom>
            <a:avLst/>
            <a:gdLst>
              <a:gd name="csX0" fmla="*/ 0 w 3906114"/>
              <a:gd name="csY0" fmla="*/ 0 h 21946"/>
              <a:gd name="csX1" fmla="*/ 729141 w 3906114"/>
              <a:gd name="csY1" fmla="*/ 0 h 21946"/>
              <a:gd name="csX2" fmla="*/ 1419221 w 3906114"/>
              <a:gd name="csY2" fmla="*/ 0 h 21946"/>
              <a:gd name="csX3" fmla="*/ 2109302 w 3906114"/>
              <a:gd name="csY3" fmla="*/ 0 h 21946"/>
              <a:gd name="csX4" fmla="*/ 2643137 w 3906114"/>
              <a:gd name="csY4" fmla="*/ 0 h 21946"/>
              <a:gd name="csX5" fmla="*/ 3216034 w 3906114"/>
              <a:gd name="csY5" fmla="*/ 0 h 21946"/>
              <a:gd name="csX6" fmla="*/ 3906114 w 3906114"/>
              <a:gd name="csY6" fmla="*/ 0 h 21946"/>
              <a:gd name="csX7" fmla="*/ 3906114 w 3906114"/>
              <a:gd name="csY7" fmla="*/ 21946 h 21946"/>
              <a:gd name="csX8" fmla="*/ 3255095 w 3906114"/>
              <a:gd name="csY8" fmla="*/ 21946 h 21946"/>
              <a:gd name="csX9" fmla="*/ 2721259 w 3906114"/>
              <a:gd name="csY9" fmla="*/ 21946 h 21946"/>
              <a:gd name="csX10" fmla="*/ 2187424 w 3906114"/>
              <a:gd name="csY10" fmla="*/ 21946 h 21946"/>
              <a:gd name="csX11" fmla="*/ 1497344 w 3906114"/>
              <a:gd name="csY11" fmla="*/ 21946 h 21946"/>
              <a:gd name="csX12" fmla="*/ 924447 w 3906114"/>
              <a:gd name="csY12" fmla="*/ 21946 h 21946"/>
              <a:gd name="csX13" fmla="*/ 0 w 3906114"/>
              <a:gd name="csY13" fmla="*/ 21946 h 21946"/>
              <a:gd name="csX14" fmla="*/ 0 w 3906114"/>
              <a:gd name="csY14" fmla="*/ 0 h 2194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3906114" h="21946" fill="none" extrusionOk="0">
                <a:moveTo>
                  <a:pt x="0" y="0"/>
                </a:moveTo>
                <a:cubicBezTo>
                  <a:pt x="252156" y="-20460"/>
                  <a:pt x="476174" y="-27800"/>
                  <a:pt x="729141" y="0"/>
                </a:cubicBezTo>
                <a:cubicBezTo>
                  <a:pt x="982108" y="27800"/>
                  <a:pt x="1081401" y="-4067"/>
                  <a:pt x="1419221" y="0"/>
                </a:cubicBezTo>
                <a:cubicBezTo>
                  <a:pt x="1757041" y="4067"/>
                  <a:pt x="1835425" y="27359"/>
                  <a:pt x="2109302" y="0"/>
                </a:cubicBezTo>
                <a:cubicBezTo>
                  <a:pt x="2383179" y="-27359"/>
                  <a:pt x="2437492" y="-20254"/>
                  <a:pt x="2643137" y="0"/>
                </a:cubicBezTo>
                <a:cubicBezTo>
                  <a:pt x="2848783" y="20254"/>
                  <a:pt x="2986492" y="22460"/>
                  <a:pt x="3216034" y="0"/>
                </a:cubicBezTo>
                <a:cubicBezTo>
                  <a:pt x="3445576" y="-22460"/>
                  <a:pt x="3574572" y="-31501"/>
                  <a:pt x="3906114" y="0"/>
                </a:cubicBezTo>
                <a:cubicBezTo>
                  <a:pt x="3905647" y="10233"/>
                  <a:pt x="3905122" y="11611"/>
                  <a:pt x="3906114" y="21946"/>
                </a:cubicBezTo>
                <a:cubicBezTo>
                  <a:pt x="3684360" y="3697"/>
                  <a:pt x="3562432" y="-10333"/>
                  <a:pt x="3255095" y="21946"/>
                </a:cubicBezTo>
                <a:cubicBezTo>
                  <a:pt x="2947758" y="54225"/>
                  <a:pt x="2881475" y="33033"/>
                  <a:pt x="2721259" y="21946"/>
                </a:cubicBezTo>
                <a:cubicBezTo>
                  <a:pt x="2561043" y="10859"/>
                  <a:pt x="2330921" y="37540"/>
                  <a:pt x="2187424" y="21946"/>
                </a:cubicBezTo>
                <a:cubicBezTo>
                  <a:pt x="2043927" y="6352"/>
                  <a:pt x="1756372" y="33030"/>
                  <a:pt x="1497344" y="21946"/>
                </a:cubicBezTo>
                <a:cubicBezTo>
                  <a:pt x="1238316" y="10862"/>
                  <a:pt x="1125800" y="18078"/>
                  <a:pt x="924447" y="21946"/>
                </a:cubicBezTo>
                <a:cubicBezTo>
                  <a:pt x="723094" y="25814"/>
                  <a:pt x="399256" y="2502"/>
                  <a:pt x="0" y="21946"/>
                </a:cubicBezTo>
                <a:cubicBezTo>
                  <a:pt x="999" y="16912"/>
                  <a:pt x="-379" y="8769"/>
                  <a:pt x="0" y="0"/>
                </a:cubicBezTo>
                <a:close/>
              </a:path>
              <a:path w="3906114" h="21946" stroke="0" extrusionOk="0">
                <a:moveTo>
                  <a:pt x="0" y="0"/>
                </a:moveTo>
                <a:cubicBezTo>
                  <a:pt x="204270" y="-19114"/>
                  <a:pt x="320245" y="-8859"/>
                  <a:pt x="611958" y="0"/>
                </a:cubicBezTo>
                <a:cubicBezTo>
                  <a:pt x="903671" y="8859"/>
                  <a:pt x="954540" y="768"/>
                  <a:pt x="1145793" y="0"/>
                </a:cubicBezTo>
                <a:cubicBezTo>
                  <a:pt x="1337047" y="-768"/>
                  <a:pt x="1676795" y="-34102"/>
                  <a:pt x="1874935" y="0"/>
                </a:cubicBezTo>
                <a:cubicBezTo>
                  <a:pt x="2073075" y="34102"/>
                  <a:pt x="2202627" y="11146"/>
                  <a:pt x="2486893" y="0"/>
                </a:cubicBezTo>
                <a:cubicBezTo>
                  <a:pt x="2771159" y="-11146"/>
                  <a:pt x="2869791" y="-15785"/>
                  <a:pt x="3098850" y="0"/>
                </a:cubicBezTo>
                <a:cubicBezTo>
                  <a:pt x="3327909" y="15785"/>
                  <a:pt x="3739236" y="-28068"/>
                  <a:pt x="3906114" y="0"/>
                </a:cubicBezTo>
                <a:cubicBezTo>
                  <a:pt x="3905865" y="5270"/>
                  <a:pt x="3905823" y="17483"/>
                  <a:pt x="3906114" y="21946"/>
                </a:cubicBezTo>
                <a:cubicBezTo>
                  <a:pt x="3642508" y="23045"/>
                  <a:pt x="3480132" y="32863"/>
                  <a:pt x="3255095" y="21946"/>
                </a:cubicBezTo>
                <a:cubicBezTo>
                  <a:pt x="3030058" y="11029"/>
                  <a:pt x="2873451" y="7335"/>
                  <a:pt x="2721259" y="21946"/>
                </a:cubicBezTo>
                <a:cubicBezTo>
                  <a:pt x="2569067" y="36557"/>
                  <a:pt x="2382684" y="13320"/>
                  <a:pt x="2070240" y="21946"/>
                </a:cubicBezTo>
                <a:cubicBezTo>
                  <a:pt x="1757796" y="30572"/>
                  <a:pt x="1718913" y="11568"/>
                  <a:pt x="1419221" y="21946"/>
                </a:cubicBezTo>
                <a:cubicBezTo>
                  <a:pt x="1119529" y="32324"/>
                  <a:pt x="995238" y="9896"/>
                  <a:pt x="807264" y="21946"/>
                </a:cubicBezTo>
                <a:cubicBezTo>
                  <a:pt x="619290" y="33996"/>
                  <a:pt x="365530" y="18100"/>
                  <a:pt x="0" y="21946"/>
                </a:cubicBezTo>
                <a:cubicBezTo>
                  <a:pt x="428" y="16188"/>
                  <a:pt x="7" y="748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AI-generated content may be incorrect.">
            <a:extLst>
              <a:ext uri="{FF2B5EF4-FFF2-40B4-BE49-F238E27FC236}">
                <a16:creationId xmlns:a16="http://schemas.microsoft.com/office/drawing/2014/main" id="{FA8397E9-35F7-AF10-B134-BB17BDE7DEA2}"/>
              </a:ext>
            </a:extLst>
          </p:cNvPr>
          <p:cNvPicPr>
            <a:picLocks noChangeAspect="1"/>
          </p:cNvPicPr>
          <p:nvPr/>
        </p:nvPicPr>
        <p:blipFill>
          <a:blip r:embed="rId2"/>
          <a:stretch>
            <a:fillRect/>
          </a:stretch>
        </p:blipFill>
        <p:spPr>
          <a:xfrm>
            <a:off x="5585155" y="884229"/>
            <a:ext cx="8657539" cy="6428222"/>
          </a:xfrm>
          <a:prstGeom prst="rect">
            <a:avLst/>
          </a:prstGeom>
        </p:spPr>
      </p:pic>
    </p:spTree>
    <p:extLst>
      <p:ext uri="{BB962C8B-B14F-4D97-AF65-F5344CB8AC3E}">
        <p14:creationId xmlns:p14="http://schemas.microsoft.com/office/powerpoint/2010/main" val="3002623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phone&#10;&#10;AI-generated content may be incorrect.">
            <a:extLst>
              <a:ext uri="{FF2B5EF4-FFF2-40B4-BE49-F238E27FC236}">
                <a16:creationId xmlns:a16="http://schemas.microsoft.com/office/drawing/2014/main" id="{CF2C2430-5334-097D-4368-1D09C834ACE4}"/>
              </a:ext>
            </a:extLst>
          </p:cNvPr>
          <p:cNvPicPr>
            <a:picLocks noChangeAspect="1"/>
          </p:cNvPicPr>
          <p:nvPr/>
        </p:nvPicPr>
        <p:blipFill>
          <a:blip r:embed="rId2"/>
          <a:stretch>
            <a:fillRect/>
          </a:stretch>
        </p:blipFill>
        <p:spPr>
          <a:xfrm>
            <a:off x="1481963" y="1719072"/>
            <a:ext cx="4930393" cy="5738367"/>
          </a:xfrm>
          <a:prstGeom prst="rect">
            <a:avLst/>
          </a:prstGeom>
        </p:spPr>
      </p:pic>
      <p:pic>
        <p:nvPicPr>
          <p:cNvPr id="3" name="Picture 2" descr="A hand holding a red light&#10;&#10;AI-generated content may be incorrect.">
            <a:extLst>
              <a:ext uri="{FF2B5EF4-FFF2-40B4-BE49-F238E27FC236}">
                <a16:creationId xmlns:a16="http://schemas.microsoft.com/office/drawing/2014/main" id="{F624D7CD-3F5B-9E6D-8860-A184FFFB6227}"/>
              </a:ext>
            </a:extLst>
          </p:cNvPr>
          <p:cNvPicPr>
            <a:picLocks noChangeAspect="1"/>
          </p:cNvPicPr>
          <p:nvPr/>
        </p:nvPicPr>
        <p:blipFill>
          <a:blip r:embed="rId3"/>
          <a:stretch>
            <a:fillRect/>
          </a:stretch>
        </p:blipFill>
        <p:spPr>
          <a:xfrm rot="5400000">
            <a:off x="7814054" y="2081275"/>
            <a:ext cx="5738366" cy="5013959"/>
          </a:xfrm>
          <a:prstGeom prst="rect">
            <a:avLst/>
          </a:prstGeom>
        </p:spPr>
      </p:pic>
      <p:sp>
        <p:nvSpPr>
          <p:cNvPr id="6" name="TextBox 5">
            <a:extLst>
              <a:ext uri="{FF2B5EF4-FFF2-40B4-BE49-F238E27FC236}">
                <a16:creationId xmlns:a16="http://schemas.microsoft.com/office/drawing/2014/main" id="{B55D84BF-BD1E-0C17-F6BF-093034227338}"/>
              </a:ext>
            </a:extLst>
          </p:cNvPr>
          <p:cNvSpPr txBox="1"/>
          <p:nvPr/>
        </p:nvSpPr>
        <p:spPr>
          <a:xfrm>
            <a:off x="463296" y="304800"/>
            <a:ext cx="6428158" cy="769441"/>
          </a:xfrm>
          <a:prstGeom prst="rect">
            <a:avLst/>
          </a:prstGeom>
          <a:noFill/>
        </p:spPr>
        <p:txBody>
          <a:bodyPr wrap="square" rtlCol="0">
            <a:spAutoFit/>
          </a:bodyPr>
          <a:lstStyle/>
          <a:p>
            <a:r>
              <a:rPr lang="en-US" sz="4400" b="1" dirty="0"/>
              <a:t>Circuit And Blynk Interface</a:t>
            </a:r>
          </a:p>
        </p:txBody>
      </p:sp>
    </p:spTree>
    <p:extLst>
      <p:ext uri="{BB962C8B-B14F-4D97-AF65-F5344CB8AC3E}">
        <p14:creationId xmlns:p14="http://schemas.microsoft.com/office/powerpoint/2010/main" val="595213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398" cy="82288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5506" y="-1"/>
            <a:ext cx="9179388" cy="5728133"/>
            <a:chOff x="329184" y="1"/>
            <a:chExt cx="524256" cy="5728133"/>
          </a:xfrm>
        </p:grpSpPr>
        <p:cxnSp>
          <p:nvCxnSpPr>
            <p:cNvPr id="14" name="Straight Connector 13">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ectangle 16">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5756" y="381654"/>
            <a:ext cx="13198887" cy="63901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48B91BB-FF06-0708-04B6-2994DC96A7BD}"/>
              </a:ext>
            </a:extLst>
          </p:cNvPr>
          <p:cNvSpPr txBox="1"/>
          <p:nvPr/>
        </p:nvSpPr>
        <p:spPr>
          <a:xfrm>
            <a:off x="1272278" y="4729446"/>
            <a:ext cx="12085843" cy="1115700"/>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200" b="1" dirty="0">
                <a:latin typeface="+mj-lt"/>
                <a:ea typeface="+mj-ea"/>
                <a:cs typeface="+mj-cs"/>
              </a:rPr>
              <a:t>Alert System</a:t>
            </a:r>
          </a:p>
        </p:txBody>
      </p:sp>
      <p:pic>
        <p:nvPicPr>
          <p:cNvPr id="3" name="Picture 2">
            <a:extLst>
              <a:ext uri="{FF2B5EF4-FFF2-40B4-BE49-F238E27FC236}">
                <a16:creationId xmlns:a16="http://schemas.microsoft.com/office/drawing/2014/main" id="{5BD27C9A-86CB-7D9B-6963-D8C2AD02F6BC}"/>
              </a:ext>
            </a:extLst>
          </p:cNvPr>
          <p:cNvPicPr>
            <a:picLocks noChangeAspect="1"/>
          </p:cNvPicPr>
          <p:nvPr/>
        </p:nvPicPr>
        <p:blipFill>
          <a:blip r:embed="rId2"/>
          <a:stretch>
            <a:fillRect/>
          </a:stretch>
        </p:blipFill>
        <p:spPr>
          <a:xfrm>
            <a:off x="1077260" y="863576"/>
            <a:ext cx="6083508" cy="3482807"/>
          </a:xfrm>
          <a:prstGeom prst="rect">
            <a:avLst/>
          </a:prstGeom>
        </p:spPr>
      </p:pic>
      <p:pic>
        <p:nvPicPr>
          <p:cNvPr id="5" name="Picture 4">
            <a:extLst>
              <a:ext uri="{FF2B5EF4-FFF2-40B4-BE49-F238E27FC236}">
                <a16:creationId xmlns:a16="http://schemas.microsoft.com/office/drawing/2014/main" id="{4CF5D536-0B77-F4CF-DA7C-06B4E2F5D849}"/>
              </a:ext>
            </a:extLst>
          </p:cNvPr>
          <p:cNvPicPr>
            <a:picLocks noChangeAspect="1"/>
          </p:cNvPicPr>
          <p:nvPr/>
        </p:nvPicPr>
        <p:blipFill>
          <a:blip r:embed="rId3"/>
          <a:stretch>
            <a:fillRect/>
          </a:stretch>
        </p:blipFill>
        <p:spPr>
          <a:xfrm>
            <a:off x="7474208" y="819294"/>
            <a:ext cx="6078931" cy="3571371"/>
          </a:xfrm>
          <a:prstGeom prst="rect">
            <a:avLst/>
          </a:prstGeom>
        </p:spPr>
      </p:pic>
    </p:spTree>
    <p:extLst>
      <p:ext uri="{BB962C8B-B14F-4D97-AF65-F5344CB8AC3E}">
        <p14:creationId xmlns:p14="http://schemas.microsoft.com/office/powerpoint/2010/main" val="2927959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7471" y="728782"/>
            <a:ext cx="7709059" cy="1281113"/>
          </a:xfrm>
          <a:prstGeom prst="rect">
            <a:avLst/>
          </a:prstGeom>
          <a:noFill/>
          <a:ln/>
        </p:spPr>
        <p:txBody>
          <a:bodyPr wrap="square" lIns="0" tIns="0" rIns="0" bIns="0" rtlCol="0" anchor="t"/>
          <a:lstStyle/>
          <a:p>
            <a:pPr marL="0" indent="0" algn="l">
              <a:lnSpc>
                <a:spcPts val="5000"/>
              </a:lnSpc>
              <a:buNone/>
            </a:pPr>
            <a:r>
              <a:rPr lang="en-US" sz="4000" b="1" dirty="0">
                <a:solidFill>
                  <a:srgbClr val="443728"/>
                </a:solidFill>
                <a:latin typeface="Crimson Pro Bold" pitchFamily="34" charset="0"/>
                <a:ea typeface="Crimson Pro Bold" pitchFamily="34" charset="-122"/>
                <a:cs typeface="Crimson Pro Bold" pitchFamily="34" charset="-120"/>
              </a:rPr>
              <a:t>Benefits: Transforming Patient Care</a:t>
            </a:r>
            <a:endParaRPr lang="en-US" sz="4000" dirty="0"/>
          </a:p>
        </p:txBody>
      </p:sp>
      <p:pic>
        <p:nvPicPr>
          <p:cNvPr id="4" name="Image 1" descr="preencoded.png"/>
          <p:cNvPicPr>
            <a:picLocks noChangeAspect="1"/>
          </p:cNvPicPr>
          <p:nvPr/>
        </p:nvPicPr>
        <p:blipFill>
          <a:blip r:embed="rId4"/>
          <a:stretch>
            <a:fillRect/>
          </a:stretch>
        </p:blipFill>
        <p:spPr>
          <a:xfrm>
            <a:off x="717471" y="2317313"/>
            <a:ext cx="1024890" cy="1837134"/>
          </a:xfrm>
          <a:prstGeom prst="rect">
            <a:avLst/>
          </a:prstGeom>
        </p:spPr>
      </p:pic>
      <p:sp>
        <p:nvSpPr>
          <p:cNvPr id="5" name="Text 1"/>
          <p:cNvSpPr/>
          <p:nvPr/>
        </p:nvSpPr>
        <p:spPr>
          <a:xfrm>
            <a:off x="1947267" y="2522220"/>
            <a:ext cx="2969538" cy="320278"/>
          </a:xfrm>
          <a:prstGeom prst="rect">
            <a:avLst/>
          </a:prstGeom>
          <a:noFill/>
          <a:ln/>
        </p:spPr>
        <p:txBody>
          <a:bodyPr wrap="none" lIns="0" tIns="0" rIns="0" bIns="0" rtlCol="0" anchor="t"/>
          <a:lstStyle/>
          <a:p>
            <a:pPr marL="0" indent="0" algn="l">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Remote Patient Monitoring</a:t>
            </a:r>
            <a:endParaRPr lang="en-US" sz="2000" dirty="0"/>
          </a:p>
        </p:txBody>
      </p:sp>
      <p:sp>
        <p:nvSpPr>
          <p:cNvPr id="6" name="Text 2"/>
          <p:cNvSpPr/>
          <p:nvPr/>
        </p:nvSpPr>
        <p:spPr>
          <a:xfrm>
            <a:off x="1947267" y="2965490"/>
            <a:ext cx="6479262" cy="984052"/>
          </a:xfrm>
          <a:prstGeom prst="rect">
            <a:avLst/>
          </a:prstGeom>
          <a:noFill/>
          <a:ln/>
        </p:spPr>
        <p:txBody>
          <a:bodyPr wrap="squar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Healthcare providers can monitor patients from anywhere, breaking down geographical barriers and extending care beyond traditional clinical settings.</a:t>
            </a:r>
            <a:endParaRPr lang="en-US" sz="1600" dirty="0"/>
          </a:p>
        </p:txBody>
      </p:sp>
      <p:pic>
        <p:nvPicPr>
          <p:cNvPr id="7" name="Image 2" descr="preencoded.png"/>
          <p:cNvPicPr>
            <a:picLocks noChangeAspect="1"/>
          </p:cNvPicPr>
          <p:nvPr/>
        </p:nvPicPr>
        <p:blipFill>
          <a:blip r:embed="rId5"/>
          <a:stretch>
            <a:fillRect/>
          </a:stretch>
        </p:blipFill>
        <p:spPr>
          <a:xfrm>
            <a:off x="717471" y="4154448"/>
            <a:ext cx="1024890" cy="1509117"/>
          </a:xfrm>
          <a:prstGeom prst="rect">
            <a:avLst/>
          </a:prstGeom>
        </p:spPr>
      </p:pic>
      <p:sp>
        <p:nvSpPr>
          <p:cNvPr id="8" name="Text 3"/>
          <p:cNvSpPr/>
          <p:nvPr/>
        </p:nvSpPr>
        <p:spPr>
          <a:xfrm>
            <a:off x="1947267" y="4359354"/>
            <a:ext cx="2562463" cy="320278"/>
          </a:xfrm>
          <a:prstGeom prst="rect">
            <a:avLst/>
          </a:prstGeom>
          <a:noFill/>
          <a:ln/>
        </p:spPr>
        <p:txBody>
          <a:bodyPr wrap="none" lIns="0" tIns="0" rIns="0" bIns="0" rtlCol="0" anchor="t"/>
          <a:lstStyle/>
          <a:p>
            <a:pPr marL="0" indent="0" algn="l">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Early Detection</a:t>
            </a:r>
            <a:endParaRPr lang="en-US" sz="2000" dirty="0"/>
          </a:p>
        </p:txBody>
      </p:sp>
      <p:sp>
        <p:nvSpPr>
          <p:cNvPr id="9" name="Text 4"/>
          <p:cNvSpPr/>
          <p:nvPr/>
        </p:nvSpPr>
        <p:spPr>
          <a:xfrm>
            <a:off x="1947267" y="4802624"/>
            <a:ext cx="6479262" cy="656034"/>
          </a:xfrm>
          <a:prstGeom prst="rect">
            <a:avLst/>
          </a:prstGeom>
          <a:noFill/>
          <a:ln/>
        </p:spPr>
        <p:txBody>
          <a:bodyPr wrap="squar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Real-time data analysis enables early identification of health issues, allowing for timely interventions before conditions become critical.</a:t>
            </a:r>
            <a:endParaRPr lang="en-US" sz="1600" dirty="0"/>
          </a:p>
        </p:txBody>
      </p:sp>
      <p:pic>
        <p:nvPicPr>
          <p:cNvPr id="10" name="Image 3" descr="preencoded.png"/>
          <p:cNvPicPr>
            <a:picLocks noChangeAspect="1"/>
          </p:cNvPicPr>
          <p:nvPr/>
        </p:nvPicPr>
        <p:blipFill>
          <a:blip r:embed="rId6"/>
          <a:stretch>
            <a:fillRect/>
          </a:stretch>
        </p:blipFill>
        <p:spPr>
          <a:xfrm>
            <a:off x="717471" y="5663565"/>
            <a:ext cx="1024890" cy="1837134"/>
          </a:xfrm>
          <a:prstGeom prst="rect">
            <a:avLst/>
          </a:prstGeom>
        </p:spPr>
      </p:pic>
      <p:sp>
        <p:nvSpPr>
          <p:cNvPr id="11" name="Text 5"/>
          <p:cNvSpPr/>
          <p:nvPr/>
        </p:nvSpPr>
        <p:spPr>
          <a:xfrm>
            <a:off x="1947267" y="5868472"/>
            <a:ext cx="3266599" cy="320278"/>
          </a:xfrm>
          <a:prstGeom prst="rect">
            <a:avLst/>
          </a:prstGeom>
          <a:noFill/>
          <a:ln/>
        </p:spPr>
        <p:txBody>
          <a:bodyPr wrap="none" lIns="0" tIns="0" rIns="0" bIns="0" rtlCol="0" anchor="t"/>
          <a:lstStyle/>
          <a:p>
            <a:pPr marL="0" indent="0" algn="l">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Better Outcomes, Lower Costs</a:t>
            </a:r>
            <a:endParaRPr lang="en-US" sz="2000" dirty="0"/>
          </a:p>
        </p:txBody>
      </p:sp>
      <p:sp>
        <p:nvSpPr>
          <p:cNvPr id="12" name="Text 6"/>
          <p:cNvSpPr/>
          <p:nvPr/>
        </p:nvSpPr>
        <p:spPr>
          <a:xfrm>
            <a:off x="1947267" y="6311741"/>
            <a:ext cx="6479262" cy="984052"/>
          </a:xfrm>
          <a:prstGeom prst="rect">
            <a:avLst/>
          </a:prstGeom>
          <a:noFill/>
          <a:ln/>
        </p:spPr>
        <p:txBody>
          <a:bodyPr wrap="squar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Continuous monitoring improves patient outcomes while significantly reducing healthcare costs through prevention and reduced hospital readmissions.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26895"/>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System Architecture: How It All Connects</a:t>
            </a:r>
            <a:endParaRPr lang="en-US" sz="4450" dirty="0"/>
          </a:p>
        </p:txBody>
      </p:sp>
      <p:sp>
        <p:nvSpPr>
          <p:cNvPr id="4" name="Text 1"/>
          <p:cNvSpPr/>
          <p:nvPr/>
        </p:nvSpPr>
        <p:spPr>
          <a:xfrm>
            <a:off x="6280190" y="3811429"/>
            <a:ext cx="212276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Data Collection</a:t>
            </a:r>
            <a:endParaRPr lang="en-US" sz="2200" dirty="0"/>
          </a:p>
        </p:txBody>
      </p:sp>
      <p:sp>
        <p:nvSpPr>
          <p:cNvPr id="5" name="Text 2"/>
          <p:cNvSpPr/>
          <p:nvPr/>
        </p:nvSpPr>
        <p:spPr>
          <a:xfrm>
            <a:off x="6280190" y="4392573"/>
            <a:ext cx="2122765" cy="1451610"/>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Sensors gather vital signs and environmental data continuously.</a:t>
            </a:r>
            <a:endParaRPr lang="en-US" sz="1750" dirty="0"/>
          </a:p>
        </p:txBody>
      </p:sp>
      <p:sp>
        <p:nvSpPr>
          <p:cNvPr id="6" name="Text 3"/>
          <p:cNvSpPr/>
          <p:nvPr/>
        </p:nvSpPr>
        <p:spPr>
          <a:xfrm>
            <a:off x="8963978" y="3811429"/>
            <a:ext cx="2122765" cy="708660"/>
          </a:xfrm>
          <a:prstGeom prst="rect">
            <a:avLst/>
          </a:prstGeom>
          <a:noFill/>
          <a:ln/>
        </p:spPr>
        <p:txBody>
          <a:bodyPr wrap="squar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Processing &amp; Transmission</a:t>
            </a:r>
            <a:endParaRPr lang="en-US" sz="2200" dirty="0"/>
          </a:p>
        </p:txBody>
      </p:sp>
      <p:sp>
        <p:nvSpPr>
          <p:cNvPr id="7" name="Text 4"/>
          <p:cNvSpPr/>
          <p:nvPr/>
        </p:nvSpPr>
        <p:spPr>
          <a:xfrm>
            <a:off x="8963978" y="4746903"/>
            <a:ext cx="2122765" cy="1451610"/>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ESP32 processes data and transmits via wireless protocols.</a:t>
            </a:r>
            <a:endParaRPr lang="en-US" sz="1750" dirty="0"/>
          </a:p>
        </p:txBody>
      </p:sp>
      <p:sp>
        <p:nvSpPr>
          <p:cNvPr id="8" name="Text 5"/>
          <p:cNvSpPr/>
          <p:nvPr/>
        </p:nvSpPr>
        <p:spPr>
          <a:xfrm>
            <a:off x="11647765" y="3811429"/>
            <a:ext cx="2203847"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Analysis &amp; Alerts</a:t>
            </a:r>
            <a:endParaRPr lang="en-US" sz="2200" dirty="0"/>
          </a:p>
        </p:txBody>
      </p:sp>
      <p:sp>
        <p:nvSpPr>
          <p:cNvPr id="9" name="Text 6"/>
          <p:cNvSpPr/>
          <p:nvPr/>
        </p:nvSpPr>
        <p:spPr>
          <a:xfrm>
            <a:off x="11647765" y="4392573"/>
            <a:ext cx="2203847" cy="1451610"/>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Cloud platform analyzes data and triggers alerts when needed.</a:t>
            </a:r>
            <a:endParaRPr lang="en-US" sz="1750" dirty="0"/>
          </a:p>
        </p:txBody>
      </p:sp>
      <p:sp>
        <p:nvSpPr>
          <p:cNvPr id="10" name="Rectangle: Rounded Corners 9">
            <a:extLst>
              <a:ext uri="{FF2B5EF4-FFF2-40B4-BE49-F238E27FC236}">
                <a16:creationId xmlns:a16="http://schemas.microsoft.com/office/drawing/2014/main" id="{CF658D7A-5005-6B00-F123-815DFD90FB7F}"/>
              </a:ext>
            </a:extLst>
          </p:cNvPr>
          <p:cNvSpPr/>
          <p:nvPr/>
        </p:nvSpPr>
        <p:spPr>
          <a:xfrm>
            <a:off x="12667785" y="7692432"/>
            <a:ext cx="1851103" cy="406003"/>
          </a:xfrm>
          <a:prstGeom prst="roundRect">
            <a:avLst/>
          </a:prstGeom>
          <a:solidFill>
            <a:srgbClr val="FFFCFA"/>
          </a:solidFill>
          <a:ln>
            <a:solidFill>
              <a:srgbClr val="FFFC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TotalTime>
  <Words>689</Words>
  <Application>Microsoft Office PowerPoint</Application>
  <PresentationFormat>Custom</PresentationFormat>
  <Paragraphs>73</Paragraphs>
  <Slides>11</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Crimson Pro Bold</vt:lpstr>
      <vt:lpstr>Open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Gaurav Rana</dc:creator>
  <cp:lastModifiedBy>Gaurav Rana</cp:lastModifiedBy>
  <cp:revision>6</cp:revision>
  <dcterms:created xsi:type="dcterms:W3CDTF">2025-11-19T20:21:47Z</dcterms:created>
  <dcterms:modified xsi:type="dcterms:W3CDTF">2025-12-09T10:04:25Z</dcterms:modified>
</cp:coreProperties>
</file>